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7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8.xml" ContentType="application/vnd.openxmlformats-officedocument.theme+xml"/>
  <Override PartName="/ppt/slideLayouts/slideLayout7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1" r:id="rId2"/>
    <p:sldMasterId id="2147483793" r:id="rId3"/>
    <p:sldMasterId id="2147483805" r:id="rId4"/>
    <p:sldMasterId id="2147483817" r:id="rId5"/>
    <p:sldMasterId id="2147483824" r:id="rId6"/>
    <p:sldMasterId id="2147483828" r:id="rId7"/>
    <p:sldMasterId id="2147483894" r:id="rId8"/>
    <p:sldMasterId id="2147483909" r:id="rId9"/>
    <p:sldMasterId id="2147483916" r:id="rId10"/>
  </p:sldMasterIdLst>
  <p:notesMasterIdLst>
    <p:notesMasterId r:id="rId26"/>
  </p:notesMasterIdLst>
  <p:handoutMasterIdLst>
    <p:handoutMasterId r:id="rId27"/>
  </p:handoutMasterIdLst>
  <p:sldIdLst>
    <p:sldId id="256" r:id="rId11"/>
    <p:sldId id="358" r:id="rId12"/>
    <p:sldId id="359" r:id="rId13"/>
    <p:sldId id="273" r:id="rId14"/>
    <p:sldId id="360" r:id="rId15"/>
    <p:sldId id="361" r:id="rId16"/>
    <p:sldId id="363" r:id="rId17"/>
    <p:sldId id="366" r:id="rId18"/>
    <p:sldId id="367" r:id="rId19"/>
    <p:sldId id="364" r:id="rId20"/>
    <p:sldId id="368" r:id="rId21"/>
    <p:sldId id="371" r:id="rId22"/>
    <p:sldId id="365" r:id="rId23"/>
    <p:sldId id="370" r:id="rId24"/>
    <p:sldId id="334" r:id="rId2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5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06" autoAdjust="0"/>
    <p:restoredTop sz="85494" autoAdjust="0"/>
  </p:normalViewPr>
  <p:slideViewPr>
    <p:cSldViewPr>
      <p:cViewPr varScale="1">
        <p:scale>
          <a:sx n="73" d="100"/>
          <a:sy n="73" d="100"/>
        </p:scale>
        <p:origin x="192" y="102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7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6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5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4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9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3.xml"/><Relationship Id="rId9" Type="http://schemas.openxmlformats.org/officeDocument/2006/relationships/slideMaster" Target="slideMasters/slideMaster8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04-30T12:20:57.566" idx="148">
    <p:pos x="6954" y="1595"/>
    <p:text>These sentences need re-wording:</p:text>
    <p:extLst>
      <p:ext uri="{C676402C-5697-4E1C-873F-D02D1690AC5C}">
        <p15:threadingInfo xmlns:p15="http://schemas.microsoft.com/office/powerpoint/2012/main" timeZoneBias="240"/>
      </p:ext>
    </p:extLst>
  </p:cm>
  <p:cm authorId="2" dt="2019-04-30T12:22:39.720" idx="149">
    <p:pos x="6954" y="1691"/>
    <p:text>Candidates for which we had reasonable confidence in their security, and that provided a clear design rationale and security proofs were considered for advancing</p:text>
    <p:extLst>
      <p:ext uri="{C676402C-5697-4E1C-873F-D02D1690AC5C}">
        <p15:threadingInfo xmlns:p15="http://schemas.microsoft.com/office/powerpoint/2012/main" timeZoneBias="240">
          <p15:parentCm authorId="2" idx="148"/>
        </p15:threadingInfo>
      </p:ext>
    </p:extLst>
  </p:cm>
  <p:cm authorId="2" dt="2019-04-30T12:23:41.751" idx="150">
    <p:pos x="6954" y="1787"/>
    <p:text>Candidates which were broken or significantly attacked were removed - Some candidates for which it was difficult to establish confidence in their security were left out of the second round</p:text>
    <p:extLst>
      <p:ext uri="{C676402C-5697-4E1C-873F-D02D1690AC5C}">
        <p15:threadingInfo xmlns:p15="http://schemas.microsoft.com/office/powerpoint/2012/main" timeZoneBias="240">
          <p15:parentCm authorId="2" idx="148"/>
        </p15:threadingInfo>
      </p:ext>
    </p:extLst>
  </p:cm>
  <p:cm authorId="2" dt="2019-04-30T12:23:56.060" idx="151">
    <p:pos x="6954" y="3143"/>
    <p:text>Submissions with obvious performance or size issues for existing applications were not under consideration to advance - even though they might have been well prepared with good ideas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04-30T12:25:49.255" idx="152">
    <p:pos x="2160" y="3219"/>
    <p:text>Not sure this is the right word.  We encouraged members of submissions which were cut to be added to teams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04-30T12:33:56.917" idx="153">
    <p:pos x="5252" y="1406"/>
    <p:text>We can also use the link which is easier to remember:</p:text>
    <p:extLst>
      <p:ext uri="{C676402C-5697-4E1C-873F-D02D1690AC5C}">
        <p15:threadingInfo xmlns:p15="http://schemas.microsoft.com/office/powerpoint/2012/main" timeZoneBias="240"/>
      </p:ext>
    </p:extLst>
  </p:cm>
  <p:cm authorId="2" dt="2019-04-30T12:34:14.355" idx="154">
    <p:pos x="5252" y="1502"/>
    <p:text>www.nist.gov/pqcrypto</p:text>
    <p:extLst>
      <p:ext uri="{C676402C-5697-4E1C-873F-D02D1690AC5C}">
        <p15:threadingInfo xmlns:p15="http://schemas.microsoft.com/office/powerpoint/2012/main" timeZoneBias="240">
          <p15:parentCm authorId="2" idx="153"/>
        </p15:threadingInfo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4/30/19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4/30/19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8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4530"/>
            <a:ext cx="9141619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17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4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9" y="360362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0364"/>
            <a:ext cx="7732286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4530"/>
            <a:ext cx="9141619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56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94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4" y="1712423"/>
            <a:ext cx="10512862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4" y="4552635"/>
            <a:ext cx="10512862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46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6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369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7" y="1681852"/>
            <a:ext cx="5154857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7" y="2507552"/>
            <a:ext cx="5154857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851"/>
            <a:ext cx="5180252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7552"/>
            <a:ext cx="5180252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361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523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41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2"/>
            <a:ext cx="3930896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399"/>
            <a:ext cx="3930896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7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0"/>
            <a:ext cx="3930896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400"/>
            <a:ext cx="3930896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56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19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9" y="360362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0364"/>
            <a:ext cx="7732286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73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4530"/>
            <a:ext cx="9141619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924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794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4" y="1712423"/>
            <a:ext cx="10512862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4" y="4552635"/>
            <a:ext cx="10512862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623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6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61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7" y="1681852"/>
            <a:ext cx="5154857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7" y="2507552"/>
            <a:ext cx="5154857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851"/>
            <a:ext cx="5180252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7552"/>
            <a:ext cx="5180252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851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4796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7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4" y="1712423"/>
            <a:ext cx="10512862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4" y="4552635"/>
            <a:ext cx="10512862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6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2"/>
            <a:ext cx="3930896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399"/>
            <a:ext cx="3930896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934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0"/>
            <a:ext cx="3930896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400"/>
            <a:ext cx="3930896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722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987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9" y="360362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0364"/>
            <a:ext cx="7732286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750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63392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6294" y="846384"/>
            <a:ext cx="1117309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385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19200"/>
            <a:ext cx="5383398" cy="5486400"/>
          </a:xfrm>
        </p:spPr>
        <p:txBody>
          <a:bodyPr/>
          <a:lstStyle>
            <a:lvl1pPr>
              <a:buSzPct val="120000"/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buSzPct val="120000"/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200"/>
              </a:spcBef>
              <a:spcAft>
                <a:spcPts val="2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19200"/>
            <a:ext cx="5383398" cy="54864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48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400"/>
              </a:spcBef>
              <a:spcAft>
                <a:spcPts val="400"/>
              </a:spcAft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06294" y="825392"/>
            <a:ext cx="1117309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42400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1656976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406294" y="793904"/>
            <a:ext cx="1117309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10912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383414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22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89095" y="5072062"/>
            <a:ext cx="7313295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340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748338"/>
            <a:ext cx="7313295" cy="5000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39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4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6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4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117309" y="1600200"/>
            <a:ext cx="9852634" cy="3276600"/>
          </a:xfrm>
        </p:spPr>
        <p:txBody>
          <a:bodyPr/>
          <a:lstStyle>
            <a:lvl1pPr>
              <a:buFontTx/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r>
              <a:rPr lang="en-US" dirty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1377026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96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63392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154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441" y="1295401"/>
            <a:ext cx="10967827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441" y="3307976"/>
            <a:ext cx="10967827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054211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91282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953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236695"/>
            <a:ext cx="8532178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4617" y="3609696"/>
            <a:ext cx="6907002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49486" y="6356351"/>
            <a:ext cx="19277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054211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1053355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295" y="2784475"/>
            <a:ext cx="5021796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8061" y="2784475"/>
            <a:ext cx="5021796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9835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295" y="2232211"/>
            <a:ext cx="5021796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295" y="3160060"/>
            <a:ext cx="5021796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829" y="2232211"/>
            <a:ext cx="5021796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829" y="3160060"/>
            <a:ext cx="5021796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6325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5735" y="2784475"/>
            <a:ext cx="1020602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015735" y="4497070"/>
            <a:ext cx="1020602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23843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9734" y="2784475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79734" y="4497070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987295" y="2784475"/>
            <a:ext cx="5021796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066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7" y="1681852"/>
            <a:ext cx="5154857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7" y="2507552"/>
            <a:ext cx="5154857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851"/>
            <a:ext cx="5180252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7552"/>
            <a:ext cx="5180252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2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9734" y="2784475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79734" y="4497070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986110" y="2784475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986110" y="4497070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02803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681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9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381001"/>
            <a:ext cx="4678359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3854" y="273051"/>
            <a:ext cx="487553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0" y="2649071"/>
            <a:ext cx="4678359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7488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3480" y="381001"/>
            <a:ext cx="4845904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3480" y="2649071"/>
            <a:ext cx="4845904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04721" y="1143000"/>
            <a:ext cx="5688118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311498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3480" y="381001"/>
            <a:ext cx="4845904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3480" y="2649071"/>
            <a:ext cx="4845904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320456" y="2590800"/>
            <a:ext cx="4672383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305373" y="1260475"/>
            <a:ext cx="1671731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59740" y="762000"/>
            <a:ext cx="2789040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087900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2" y="2568389"/>
            <a:ext cx="10967827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4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6339" y="274639"/>
            <a:ext cx="2031471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416859"/>
            <a:ext cx="802431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412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59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48995" y="411480"/>
            <a:ext cx="10890835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799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799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2" y="1123950"/>
            <a:ext cx="9787035" cy="1924050"/>
          </a:xfrm>
        </p:spPr>
        <p:txBody>
          <a:bodyPr anchor="b" anchorCtr="0">
            <a:noAutofit/>
          </a:bodyPr>
          <a:lstStyle>
            <a:lvl1pPr>
              <a:defRPr sz="5398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2" y="3429000"/>
            <a:ext cx="9787035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126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4789" y="6122896"/>
            <a:ext cx="2844059" cy="259317"/>
          </a:xfrm>
        </p:spPr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16442" y="6122894"/>
            <a:ext cx="3859795" cy="257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86545" y="6122896"/>
            <a:ext cx="1015735" cy="271463"/>
          </a:xfrm>
        </p:spPr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03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039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955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648995" y="411480"/>
            <a:ext cx="10890835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838" y="3442449"/>
            <a:ext cx="9791266" cy="1532965"/>
          </a:xfrm>
        </p:spPr>
        <p:txBody>
          <a:bodyPr anchor="b" anchorCtr="0">
            <a:normAutofit/>
          </a:bodyPr>
          <a:lstStyle>
            <a:lvl1pPr>
              <a:defRPr sz="5398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9838" y="5029200"/>
            <a:ext cx="9791266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9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8814" y="6122896"/>
            <a:ext cx="2844059" cy="259317"/>
          </a:xfrm>
        </p:spPr>
        <p:txBody>
          <a:bodyPr/>
          <a:lstStyle/>
          <a:p>
            <a:fld id="{EDF33987-6305-4E2A-BF18-EF013ECE927B}" type="datetimeFigureOut">
              <a:rPr lang="en-US" smtClean="0"/>
              <a:pPr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16442" y="6124401"/>
            <a:ext cx="3859795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848436" y="533401"/>
            <a:ext cx="10445823" cy="2828925"/>
          </a:xfrm>
        </p:spPr>
        <p:txBody>
          <a:bodyPr>
            <a:normAutofit/>
          </a:bodyPr>
          <a:lstStyle>
            <a:lvl1pPr>
              <a:buNone/>
              <a:defRPr sz="1999"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12957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9838" y="1371600"/>
            <a:ext cx="9791266" cy="1676400"/>
          </a:xfrm>
        </p:spPr>
        <p:txBody>
          <a:bodyPr anchor="b" anchorCtr="0">
            <a:noAutofit/>
          </a:bodyPr>
          <a:lstStyle>
            <a:lvl1pPr algn="ctr">
              <a:defRPr sz="5398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9838" y="3134568"/>
            <a:ext cx="9791266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19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4026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9835" y="2147890"/>
            <a:ext cx="4753642" cy="3927475"/>
          </a:xfrm>
        </p:spPr>
        <p:txBody>
          <a:bodyPr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7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5" y="2147890"/>
            <a:ext cx="4753642" cy="3927475"/>
          </a:xfrm>
        </p:spPr>
        <p:txBody>
          <a:bodyPr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7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59963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99" dirty="0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sz="1799"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sz="1799"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848" y="1708992"/>
            <a:ext cx="4753642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7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848" y="2590801"/>
            <a:ext cx="4753642" cy="3484562"/>
          </a:xfrm>
        </p:spPr>
        <p:txBody>
          <a:bodyPr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799"/>
            </a:lvl3pPr>
            <a:lvl4pPr>
              <a:defRPr sz="1799"/>
            </a:lvl4pPr>
            <a:lvl5pPr>
              <a:defRPr sz="1799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2335" y="1708992"/>
            <a:ext cx="4753642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7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2335" y="2590801"/>
            <a:ext cx="4753642" cy="3484562"/>
          </a:xfrm>
        </p:spPr>
        <p:txBody>
          <a:bodyPr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799"/>
            </a:lvl3pPr>
            <a:lvl4pPr>
              <a:defRPr sz="1799"/>
            </a:lvl4pPr>
            <a:lvl5pPr>
              <a:defRPr sz="1799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7161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0328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469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99" dirty="0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sz="1799"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799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83" y="1169892"/>
            <a:ext cx="4010039" cy="914400"/>
          </a:xfrm>
        </p:spPr>
        <p:txBody>
          <a:bodyPr anchor="b">
            <a:normAutofit/>
          </a:bodyPr>
          <a:lstStyle>
            <a:lvl1pPr algn="l">
              <a:defRPr sz="2799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9589" y="609602"/>
            <a:ext cx="5484971" cy="5465763"/>
          </a:xfrm>
        </p:spPr>
        <p:txBody>
          <a:bodyPr>
            <a:normAutofit/>
          </a:bodyPr>
          <a:lstStyle>
            <a:lvl1pPr>
              <a:defRPr sz="2399" baseline="0"/>
            </a:lvl1pPr>
            <a:lvl2pPr>
              <a:defRPr sz="2199" baseline="0"/>
            </a:lvl2pPr>
            <a:lvl3pPr>
              <a:defRPr sz="1999" baseline="0"/>
            </a:lvl3pPr>
            <a:lvl4pPr>
              <a:defRPr sz="1799" baseline="0"/>
            </a:lvl4pPr>
            <a:lvl5pPr>
              <a:defRPr sz="1799" baseline="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83" y="2147890"/>
            <a:ext cx="4010039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marL="0" lvl="0" indent="0" algn="l" defTabSz="914126" rtl="0" eaLnBrk="1" latinLnBrk="0" hangingPunct="1">
              <a:lnSpc>
                <a:spcPct val="110000"/>
              </a:lnSpc>
              <a:spcBef>
                <a:spcPts val="1999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27504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799" dirty="0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sz="1799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799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83" y="1694329"/>
            <a:ext cx="4010039" cy="914400"/>
          </a:xfrm>
        </p:spPr>
        <p:txBody>
          <a:bodyPr anchor="b">
            <a:normAutofit/>
          </a:bodyPr>
          <a:lstStyle>
            <a:lvl1pPr algn="l">
              <a:defRPr sz="2799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9589" y="609602"/>
            <a:ext cx="5484971" cy="5465763"/>
          </a:xfrm>
        </p:spPr>
        <p:txBody>
          <a:bodyPr>
            <a:normAutofit/>
          </a:bodyPr>
          <a:lstStyle>
            <a:lvl1pPr>
              <a:defRPr sz="2399" baseline="0"/>
            </a:lvl1pPr>
            <a:lvl2pPr>
              <a:defRPr sz="2199" baseline="0"/>
            </a:lvl2pPr>
            <a:lvl3pPr>
              <a:defRPr sz="1999" baseline="0"/>
            </a:lvl3pPr>
            <a:lvl4pPr>
              <a:defRPr sz="1799" baseline="0"/>
            </a:lvl4pPr>
            <a:lvl5pPr>
              <a:defRPr sz="1799" baseline="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783" y="2672323"/>
            <a:ext cx="4010039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4/30/19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470401" y="310123"/>
            <a:ext cx="4530603" cy="1204912"/>
          </a:xfrm>
        </p:spPr>
        <p:txBody>
          <a:bodyPr>
            <a:normAutofit/>
          </a:bodyPr>
          <a:lstStyle>
            <a:lvl1pPr>
              <a:buNone/>
              <a:defRPr sz="1799"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40509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99" dirty="0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sz="1799"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799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52" y="1691640"/>
            <a:ext cx="4010123" cy="914400"/>
          </a:xfrm>
        </p:spPr>
        <p:txBody>
          <a:bodyPr anchor="b">
            <a:noAutofit/>
          </a:bodyPr>
          <a:lstStyle>
            <a:lvl1pPr algn="l">
              <a:defRPr sz="2799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83239" y="612775"/>
            <a:ext cx="5484971" cy="5468112"/>
          </a:xfrm>
        </p:spPr>
        <p:txBody>
          <a:bodyPr>
            <a:normAutofit/>
          </a:bodyPr>
          <a:lstStyle>
            <a:lvl1pPr marL="0" indent="0">
              <a:buNone/>
              <a:defRPr sz="23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952" y="2670048"/>
            <a:ext cx="4010123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marL="0" lvl="0" indent="0" algn="l" defTabSz="914126" rtl="0" eaLnBrk="1" latinLnBrk="0" hangingPunct="1">
              <a:lnSpc>
                <a:spcPct val="120000"/>
              </a:lnSpc>
              <a:spcBef>
                <a:spcPts val="1999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47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3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99" dirty="0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sz="1799"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799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52" y="4287821"/>
            <a:ext cx="10693184" cy="916193"/>
          </a:xfrm>
        </p:spPr>
        <p:txBody>
          <a:bodyPr anchor="b">
            <a:noAutofit/>
          </a:bodyPr>
          <a:lstStyle>
            <a:lvl1pPr algn="l">
              <a:defRPr sz="3599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5005" y="331694"/>
            <a:ext cx="11225908" cy="3783106"/>
          </a:xfrm>
        </p:spPr>
        <p:txBody>
          <a:bodyPr>
            <a:normAutofit/>
          </a:bodyPr>
          <a:lstStyle>
            <a:lvl1pPr marL="0" indent="0">
              <a:buNone/>
              <a:defRPr sz="23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952" y="5271249"/>
            <a:ext cx="10693184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marL="0" lvl="0" indent="0" algn="l" defTabSz="914126" rtl="0" eaLnBrk="1" latinLnBrk="0" hangingPunct="1">
              <a:lnSpc>
                <a:spcPct val="120000"/>
              </a:lnSpc>
              <a:spcBef>
                <a:spcPts val="1999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4/30/19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8957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99" dirty="0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sz="1799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3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43777" y="173699"/>
            <a:ext cx="11701272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99" dirty="0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sz="1799"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799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2633" y="609602"/>
            <a:ext cx="1888072" cy="5516563"/>
          </a:xfrm>
        </p:spPr>
        <p:txBody>
          <a:bodyPr vert="eaVert"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0762" y="609602"/>
            <a:ext cx="8370856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3110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63392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599"/>
              </a:lnSpc>
              <a:defRPr sz="2399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5410200"/>
          </a:xfrm>
        </p:spPr>
        <p:txBody>
          <a:bodyPr/>
          <a:lstStyle>
            <a:lvl1pPr>
              <a:buFontTx/>
              <a:buNone/>
              <a:defRPr sz="1999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999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299"/>
              </a:lnSpc>
              <a:buSzPct val="120000"/>
              <a:defRPr sz="1799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299"/>
              </a:lnSpc>
              <a:defRPr sz="1799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6294" y="846384"/>
            <a:ext cx="1117309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03304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19200"/>
            <a:ext cx="5383398" cy="5486400"/>
          </a:xfrm>
        </p:spPr>
        <p:txBody>
          <a:bodyPr/>
          <a:lstStyle>
            <a:lvl1pPr>
              <a:buSzPct val="120000"/>
              <a:buFontTx/>
              <a:buNone/>
              <a:defRPr sz="1999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063">
              <a:lnSpc>
                <a:spcPts val="2399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  <a:defRPr sz="1999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594">
              <a:lnSpc>
                <a:spcPts val="2159"/>
              </a:lnSpc>
              <a:spcBef>
                <a:spcPts val="300"/>
              </a:spcBef>
              <a:spcAft>
                <a:spcPts val="300"/>
              </a:spcAft>
              <a:buSzPct val="120000"/>
              <a:buFont typeface="Arial" pitchFamily="34" charset="0"/>
              <a:buChar char="•"/>
              <a:defRPr sz="1799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126">
              <a:lnSpc>
                <a:spcPts val="2159"/>
              </a:lnSpc>
              <a:spcBef>
                <a:spcPts val="200"/>
              </a:spcBef>
              <a:spcAft>
                <a:spcPts val="200"/>
              </a:spcAft>
              <a:defRPr sz="1799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799">
                <a:latin typeface="Arial" pitchFamily="34" charset="0"/>
                <a:cs typeface="Arial" pitchFamily="34" charset="0"/>
              </a:defRPr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19200"/>
            <a:ext cx="5383398" cy="5486400"/>
          </a:xfrm>
        </p:spPr>
        <p:txBody>
          <a:bodyPr/>
          <a:lstStyle>
            <a:lvl1pPr>
              <a:buFontTx/>
              <a:buNone/>
              <a:defRPr sz="1999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063">
              <a:lnSpc>
                <a:spcPts val="2399"/>
              </a:lnSpc>
              <a:spcBef>
                <a:spcPts val="480"/>
              </a:spcBef>
              <a:spcAft>
                <a:spcPts val="500"/>
              </a:spcAft>
              <a:buFont typeface="Wingdings" pitchFamily="2" charset="2"/>
              <a:buChar char="§"/>
              <a:defRPr sz="1999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594">
              <a:lnSpc>
                <a:spcPts val="2159"/>
              </a:lnSpc>
              <a:spcBef>
                <a:spcPts val="400"/>
              </a:spcBef>
              <a:spcAft>
                <a:spcPts val="400"/>
              </a:spcAft>
              <a:buSzPct val="120000"/>
              <a:defRPr sz="1799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126">
              <a:lnSpc>
                <a:spcPts val="2159"/>
              </a:lnSpc>
              <a:spcBef>
                <a:spcPts val="300"/>
              </a:spcBef>
              <a:spcAft>
                <a:spcPts val="300"/>
              </a:spcAft>
              <a:defRPr sz="1799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06294" y="825392"/>
            <a:ext cx="1117309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42400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599"/>
              </a:lnSpc>
              <a:defRPr sz="2399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30161834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406294" y="793904"/>
            <a:ext cx="1117309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10912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599"/>
              </a:lnSpc>
              <a:defRPr sz="2399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423177896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9188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89095" y="5072062"/>
            <a:ext cx="7313295" cy="566738"/>
          </a:xfrm>
        </p:spPr>
        <p:txBody>
          <a:bodyPr anchor="b"/>
          <a:lstStyle>
            <a:lvl1pPr algn="l">
              <a:defRPr sz="1999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6"/>
            <a:ext cx="7313295" cy="43402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748338"/>
            <a:ext cx="7313295" cy="500062"/>
          </a:xfrm>
        </p:spPr>
        <p:txBody>
          <a:bodyPr>
            <a:normAutofit/>
          </a:bodyPr>
          <a:lstStyle>
            <a:lvl1pPr marL="0" indent="0">
              <a:buNone/>
              <a:defRPr sz="1799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1179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7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63" indent="0" algn="ctr">
              <a:buNone/>
              <a:defRPr/>
            </a:lvl2pPr>
            <a:lvl3pPr marL="914126" indent="0" algn="ctr">
              <a:buNone/>
              <a:defRPr/>
            </a:lvl3pPr>
            <a:lvl4pPr marL="1371189" indent="0" algn="ctr">
              <a:buNone/>
              <a:defRPr/>
            </a:lvl4pPr>
            <a:lvl5pPr marL="1828251" indent="0" algn="ctr">
              <a:buNone/>
              <a:defRPr/>
            </a:lvl5pPr>
            <a:lvl6pPr marL="2285314" indent="0" algn="ctr">
              <a:buNone/>
              <a:defRPr/>
            </a:lvl6pPr>
            <a:lvl7pPr marL="2742377" indent="0" algn="ctr">
              <a:buNone/>
              <a:defRPr/>
            </a:lvl7pPr>
            <a:lvl8pPr marL="3199440" indent="0" algn="ctr">
              <a:buNone/>
              <a:defRPr/>
            </a:lvl8pPr>
            <a:lvl9pPr marL="365650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8234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117309" y="1600200"/>
            <a:ext cx="9852634" cy="3276600"/>
          </a:xfrm>
        </p:spPr>
        <p:txBody>
          <a:bodyPr/>
          <a:lstStyle>
            <a:lvl1pPr>
              <a:buFontTx/>
              <a:buNone/>
              <a:defRPr sz="2799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399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r>
              <a:rPr lang="en-US" dirty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299745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2"/>
            <a:ext cx="3930896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399"/>
            <a:ext cx="3930896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3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0"/>
            <a:ext cx="3930896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400"/>
            <a:ext cx="3930896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4/30/19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1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5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6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6" y="365760"/>
            <a:ext cx="10512862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1828802"/>
            <a:ext cx="10512862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2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52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1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6" y="365760"/>
            <a:ext cx="10512862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1828802"/>
            <a:ext cx="10512862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2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52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6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6" y="365760"/>
            <a:ext cx="10512862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1828802"/>
            <a:ext cx="10512862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2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52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39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2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titlebanner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6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345141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110" y="2770095"/>
            <a:ext cx="10214491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17474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8905" y="6356351"/>
            <a:ext cx="711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1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9838" y="244158"/>
            <a:ext cx="9791266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9838" y="2133601"/>
            <a:ext cx="9791267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5035" y="6371593"/>
            <a:ext cx="2844059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EDF33987-6305-4E2A-BF18-EF013ECE927B}" type="datetimeFigureOut">
              <a:rPr lang="en-US" smtClean="0"/>
              <a:pPr/>
              <a:t>4/30/19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43051" y="6371591"/>
            <a:ext cx="3859795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126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86545" y="6356352"/>
            <a:ext cx="1015735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126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6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  <p:sldLayoutId id="2147483907" r:id="rId13"/>
    <p:sldLayoutId id="2147483908" r:id="rId14"/>
  </p:sldLayoutIdLst>
  <p:txStyles>
    <p:titleStyle>
      <a:lvl1pPr algn="ctr" defTabSz="914126" rtl="0" eaLnBrk="1" latinLnBrk="0" hangingPunct="1">
        <a:spcBef>
          <a:spcPct val="0"/>
        </a:spcBef>
        <a:buNone/>
        <a:defRPr sz="4799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ts val="1999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3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264" indent="-228531" algn="l" defTabSz="914126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1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7796" indent="-228531" algn="l" defTabSz="914126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327" indent="-228531" algn="l" defTabSz="914126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4858" indent="-228531" algn="l" defTabSz="914126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454" indent="-228531" algn="l" defTabSz="914126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799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399" indent="-228531" algn="l" defTabSz="914126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799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279" indent="-228531" algn="l" defTabSz="914126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799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223" indent="-228531" algn="l" defTabSz="914126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799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2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2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47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</p:sldLayoutIdLst>
  <p:txStyles>
    <p:titleStyle>
      <a:lvl1pPr algn="ctr" defTabSz="914126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2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titlebann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0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</p:sldLayoutIdLst>
  <p:hf hdr="0" ftr="0" dt="0"/>
  <p:txStyles>
    <p:titleStyle>
      <a:lvl1pPr algn="ctr" defTabSz="914126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pqc-comments@nist.gov" TargetMode="External"/><Relationship Id="rId2" Type="http://schemas.openxmlformats.org/officeDocument/2006/relationships/hyperlink" Target="https://www.nist.gov/pqcrypto" TargetMode="External"/><Relationship Id="rId1" Type="http://schemas.openxmlformats.org/officeDocument/2006/relationships/slideLayout" Target="../slideLayouts/slideLayout60.xml"/><Relationship Id="rId5" Type="http://schemas.openxmlformats.org/officeDocument/2006/relationships/comments" Target="../comments/comment3.xml"/><Relationship Id="rId4" Type="http://schemas.openxmlformats.org/officeDocument/2006/relationships/hyperlink" Target="mailto:pqc-forum@nist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49294&amp;picture=&amp;jazyk=JP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src.nist.gov/Projects/Post-Quantum-Cryptography/Round-1-Submissions" TargetMode="External"/><Relationship Id="rId1" Type="http://schemas.openxmlformats.org/officeDocument/2006/relationships/slideLayout" Target="../slideLayouts/slideLayout6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6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3918" y="1219200"/>
            <a:ext cx="9220200" cy="1905000"/>
          </a:xfrm>
        </p:spPr>
        <p:txBody>
          <a:bodyPr>
            <a:normAutofit/>
          </a:bodyPr>
          <a:lstStyle/>
          <a:p>
            <a:r>
              <a:rPr lang="en-US" sz="4400" dirty="0"/>
              <a:t>NIST PQC Standardization</a:t>
            </a:r>
            <a:br>
              <a:rPr lang="en-US" sz="4000" dirty="0"/>
            </a:br>
            <a:r>
              <a:rPr lang="en-US" sz="3600" dirty="0"/>
              <a:t>- The second round candidates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8112" y="4440238"/>
            <a:ext cx="9372600" cy="1198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+mj-lt"/>
                <a:ea typeface="Arial" charset="0"/>
                <a:cs typeface="Arial" charset="0"/>
              </a:rPr>
              <a:t>Lily Chen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+mj-lt"/>
                <a:ea typeface="Arial" charset="0"/>
                <a:cs typeface="Arial" charset="0"/>
              </a:rPr>
              <a:t>Computer Security Division, Information Technology Lab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+mj-lt"/>
                <a:ea typeface="Arial" charset="0"/>
                <a:cs typeface="Arial" charset="0"/>
              </a:rPr>
              <a:t>National Institute of Standards and Technology (NIST)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ABEAE-344F-415E-B7E2-FFDA2A766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round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B55EB-B009-4B4A-9761-8B75F6734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12" y="1828800"/>
            <a:ext cx="10668000" cy="4495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NIST will hold the 2nd PQC Standardization Conference August 22-24, 2019 in Santa Barbara (right after crypto 2019)</a:t>
            </a:r>
          </a:p>
          <a:p>
            <a:r>
              <a:rPr lang="en-US" dirty="0"/>
              <a:t>Security is very critical and we have a lot to understand, e.g. </a:t>
            </a:r>
          </a:p>
          <a:p>
            <a:pPr lvl="1"/>
            <a:r>
              <a:rPr lang="en-US" dirty="0"/>
              <a:t>Generic vs. structured (e.g. LWE vs. R-LWE) – Structured have smaller key sizes </a:t>
            </a:r>
            <a:r>
              <a:rPr lang="en-US" dirty="0">
                <a:solidFill>
                  <a:srgbClr val="FF0000"/>
                </a:solidFill>
              </a:rPr>
              <a:t>and/</a:t>
            </a:r>
            <a:r>
              <a:rPr lang="en-US" dirty="0"/>
              <a:t>or are more efficient</a:t>
            </a:r>
          </a:p>
          <a:p>
            <a:pPr lvl="1"/>
            <a:r>
              <a:rPr lang="en-US" dirty="0"/>
              <a:t>How much to weigh security proofs on a slightly different version – some security proofs based on models omitting auxiliary functions</a:t>
            </a:r>
          </a:p>
          <a:p>
            <a:pPr lvl="1"/>
            <a:r>
              <a:rPr lang="en-US" dirty="0"/>
              <a:t>Security impact on optimized version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 – how far an optimization can go to maintain security </a:t>
            </a:r>
          </a:p>
          <a:p>
            <a:pPr lvl="1"/>
            <a:r>
              <a:rPr lang="en-US" dirty="0"/>
              <a:t>Newer security assumptions </a:t>
            </a:r>
          </a:p>
          <a:p>
            <a:r>
              <a:rPr lang="en-US" dirty="0"/>
              <a:t>Performance evaluation is important to make the future standards useable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Performance (hardware + software) will play much more of a role in the second round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More benchmarks through different platforms and implementations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Evaluate how candidates fit into applications/protocols and identify show stoppers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11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C2D4C-C326-4547-BE0A-6059B146B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838" y="244158"/>
            <a:ext cx="10152374" cy="1339850"/>
          </a:xfrm>
        </p:spPr>
        <p:txBody>
          <a:bodyPr>
            <a:normAutofit/>
          </a:bodyPr>
          <a:lstStyle/>
          <a:p>
            <a:r>
              <a:rPr lang="en-US" sz="3600" dirty="0"/>
              <a:t>Tradeoffs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68702-BE37-4AA8-ADAD-3BDD8D5D2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2133601"/>
            <a:ext cx="9905999" cy="3931920"/>
          </a:xfrm>
        </p:spPr>
        <p:txBody>
          <a:bodyPr>
            <a:normAutofit/>
          </a:bodyPr>
          <a:lstStyle/>
          <a:p>
            <a:r>
              <a:rPr lang="en-US" dirty="0"/>
              <a:t>For signature</a:t>
            </a:r>
          </a:p>
          <a:p>
            <a:pPr lvl="1"/>
            <a:r>
              <a:rPr lang="en-US" dirty="0"/>
              <a:t>Public key size vs. signature size</a:t>
            </a:r>
          </a:p>
          <a:p>
            <a:pPr lvl="1"/>
            <a:r>
              <a:rPr lang="en-US" dirty="0"/>
              <a:t>Signature generation vs. verification </a:t>
            </a:r>
          </a:p>
          <a:p>
            <a:r>
              <a:rPr lang="en-US" dirty="0"/>
              <a:t>For encryption</a:t>
            </a:r>
          </a:p>
          <a:p>
            <a:pPr lvl="1"/>
            <a:r>
              <a:rPr lang="en-US" dirty="0"/>
              <a:t>Public key size vs. ciphertext size</a:t>
            </a:r>
          </a:p>
          <a:p>
            <a:pPr lvl="1"/>
            <a:r>
              <a:rPr lang="en-US" dirty="0"/>
              <a:t>Key generation, encryption and decryption</a:t>
            </a:r>
          </a:p>
          <a:p>
            <a:pPr lvl="1"/>
            <a:r>
              <a:rPr lang="en-US" dirty="0"/>
              <a:t>Decryption failure rate vs. parameter size, etc. 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6080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0F57-21A5-4690-B5BF-80C196CF9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 preference in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96C5A-A080-4482-A994-A0378A849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 secure boot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time for signature verification is most important - signature generation may not impact the speed of booting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key size may not be important if it can be stored externally with integrity protection</a:t>
            </a:r>
          </a:p>
          <a:p>
            <a:r>
              <a:rPr lang="en-US" dirty="0">
                <a:solidFill>
                  <a:schemeClr val="tx1"/>
                </a:solidFill>
              </a:rPr>
              <a:t>For key establishment protocols e.g. IKE, TLS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time on key generation is important when a one-time public key is used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Public-key size is also important when it needs to be transmitted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Signature size and ciphertext size are important in order to avoid message segmentation</a:t>
            </a:r>
          </a:p>
          <a:p>
            <a:r>
              <a:rPr lang="en-US" dirty="0"/>
              <a:t>We need to look into </a:t>
            </a:r>
            <a:r>
              <a:rPr lang="en-US" dirty="0">
                <a:solidFill>
                  <a:srgbClr val="FF0000"/>
                </a:solidFill>
              </a:rPr>
              <a:t>more applications to see different preferences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9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5A48C-4AB2-4B91-9622-18B381E61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for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2C385-9143-49D8-BA7E-29859279A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2133600"/>
            <a:ext cx="10210800" cy="4190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Enable crypto agility for each function (public key encryption/key encapsulation, signature) when it is possible</a:t>
            </a:r>
          </a:p>
          <a:p>
            <a:r>
              <a:rPr lang="en-US" dirty="0"/>
              <a:t>Understand implementation costs and required bandwidth/space for transmitting and storing keys, signatures and ciphertext</a:t>
            </a:r>
          </a:p>
          <a:p>
            <a:r>
              <a:rPr lang="en-US" dirty="0">
                <a:solidFill>
                  <a:schemeClr val="tx1"/>
                </a:solidFill>
              </a:rPr>
              <a:t>Discuss tradeoff preferences in each application – identify special restrictions, limitations, and show stoppers</a:t>
            </a:r>
          </a:p>
          <a:p>
            <a:r>
              <a:rPr lang="en-US" dirty="0">
                <a:solidFill>
                  <a:schemeClr val="tx1"/>
                </a:solidFill>
              </a:rPr>
              <a:t>Gain first-hand experience through trial implementations e.g. hybrid mode or dual signatures as a temporary solution</a:t>
            </a:r>
          </a:p>
          <a:p>
            <a:r>
              <a:rPr lang="en-US" dirty="0">
                <a:solidFill>
                  <a:schemeClr val="tx1"/>
                </a:solidFill>
              </a:rPr>
              <a:t>Do not commit to a specific candidate for long-term products until NIST makes its selection for standardization </a:t>
            </a:r>
          </a:p>
        </p:txBody>
      </p:sp>
    </p:spTree>
    <p:extLst>
      <p:ext uri="{BB962C8B-B14F-4D97-AF65-F5344CB8AC3E}">
        <p14:creationId xmlns:p14="http://schemas.microsoft.com/office/powerpoint/2010/main" val="2766010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00CA7-CA87-DA47-BA02-A61F2F83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Future plans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253F85-46FB-42DA-B512-DEA36013CFC7}"/>
              </a:ext>
            </a:extLst>
          </p:cNvPr>
          <p:cNvSpPr txBox="1">
            <a:spLocks/>
          </p:cNvSpPr>
          <p:nvPr/>
        </p:nvSpPr>
        <p:spPr>
          <a:xfrm>
            <a:off x="760412" y="1779681"/>
            <a:ext cx="10515600" cy="185495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797" indent="-342797" algn="l" defTabSz="914126" rtl="0" eaLnBrk="1" latinLnBrk="0" hangingPunct="1">
              <a:spcBef>
                <a:spcPts val="1999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3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264" indent="-228531" algn="l" defTabSz="914126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1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7796" indent="-228531" algn="l" defTabSz="914126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327" indent="-228531" algn="l" defTabSz="914126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4858" indent="-228531" algn="l" defTabSz="914126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454" indent="-228531" algn="l" defTabSz="914126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799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399" indent="-228531" algn="l" defTabSz="914126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799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279" indent="-228531" algn="l" defTabSz="914126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799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223" indent="-228531" algn="l" defTabSz="914126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799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PQC Standardization Conference will be held in August 201</a:t>
            </a:r>
            <a:r>
              <a:rPr lang="en-US" dirty="0">
                <a:solidFill>
                  <a:srgbClr val="FF0000"/>
                </a:solidFill>
              </a:rPr>
              <a:t>9</a:t>
            </a:r>
          </a:p>
          <a:p>
            <a:r>
              <a:rPr lang="en-US" dirty="0"/>
              <a:t>Spend 12-18 months to analyze and evaluate the 2</a:t>
            </a:r>
            <a:r>
              <a:rPr lang="en-US" baseline="30000" dirty="0"/>
              <a:t>nd</a:t>
            </a:r>
            <a:r>
              <a:rPr lang="en-US" dirty="0"/>
              <a:t> round candidates</a:t>
            </a:r>
          </a:p>
          <a:p>
            <a:r>
              <a:rPr lang="en-US" dirty="0">
                <a:solidFill>
                  <a:schemeClr val="tx1"/>
                </a:solidFill>
              </a:rPr>
              <a:t>Start a 3</a:t>
            </a:r>
            <a:r>
              <a:rPr lang="en-US" baseline="30000" dirty="0">
                <a:solidFill>
                  <a:schemeClr val="tx1"/>
                </a:solidFill>
              </a:rPr>
              <a:t>rd</a:t>
            </a:r>
            <a:r>
              <a:rPr lang="en-US" dirty="0">
                <a:solidFill>
                  <a:schemeClr val="tx1"/>
                </a:solidFill>
              </a:rPr>
              <a:t> round and/or select algorithms to standardize 2020-2021</a:t>
            </a:r>
          </a:p>
          <a:p>
            <a:r>
              <a:rPr lang="en-US" dirty="0"/>
              <a:t>Release draft standards in 2022-2023 for public comments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EDC8CB-0F1C-4600-B345-AA67D7ECD51F}"/>
              </a:ext>
            </a:extLst>
          </p:cNvPr>
          <p:cNvCxnSpPr>
            <a:cxnSpLocks/>
          </p:cNvCxnSpPr>
          <p:nvPr/>
        </p:nvCxnSpPr>
        <p:spPr>
          <a:xfrm flipV="1">
            <a:off x="1065212" y="5510361"/>
            <a:ext cx="9925892" cy="171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D87B59E1-CFAE-4A90-90A9-414F42A48685}"/>
              </a:ext>
            </a:extLst>
          </p:cNvPr>
          <p:cNvSpPr/>
          <p:nvPr/>
        </p:nvSpPr>
        <p:spPr>
          <a:xfrm>
            <a:off x="1779821" y="5510361"/>
            <a:ext cx="177674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983FAE-793A-437D-9C1A-7BB7FD3BF07D}"/>
              </a:ext>
            </a:extLst>
          </p:cNvPr>
          <p:cNvSpPr txBox="1"/>
          <p:nvPr/>
        </p:nvSpPr>
        <p:spPr>
          <a:xfrm>
            <a:off x="1354673" y="5771119"/>
            <a:ext cx="120564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Nov. 30, 2017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383FC2-05B3-4BB6-AEDC-1273C1B3D30B}"/>
              </a:ext>
            </a:extLst>
          </p:cNvPr>
          <p:cNvSpPr txBox="1"/>
          <p:nvPr/>
        </p:nvSpPr>
        <p:spPr>
          <a:xfrm rot="19620000">
            <a:off x="1627765" y="4752391"/>
            <a:ext cx="1733622" cy="27699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PQC Submission due</a:t>
            </a:r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7DB99867-BD30-4BEB-AE2C-BB4D858C3009}"/>
              </a:ext>
            </a:extLst>
          </p:cNvPr>
          <p:cNvSpPr/>
          <p:nvPr/>
        </p:nvSpPr>
        <p:spPr>
          <a:xfrm>
            <a:off x="2827391" y="5543093"/>
            <a:ext cx="155267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C4F6E0-02A8-4706-9B9B-C5867BC9F260}"/>
              </a:ext>
            </a:extLst>
          </p:cNvPr>
          <p:cNvSpPr txBox="1"/>
          <p:nvPr/>
        </p:nvSpPr>
        <p:spPr>
          <a:xfrm>
            <a:off x="2468925" y="5797349"/>
            <a:ext cx="119960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Dec. 2017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F7F03A-0798-4316-B408-5AC5B384F401}"/>
              </a:ext>
            </a:extLst>
          </p:cNvPr>
          <p:cNvSpPr txBox="1"/>
          <p:nvPr/>
        </p:nvSpPr>
        <p:spPr>
          <a:xfrm rot="19620000">
            <a:off x="2595874" y="4634491"/>
            <a:ext cx="1693234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Publish the 1</a:t>
            </a:r>
            <a:r>
              <a:rPr lang="en-US" sz="1200" baseline="30000" dirty="0">
                <a:solidFill>
                  <a:schemeClr val="tx1"/>
                </a:solidFill>
              </a:rPr>
              <a:t>st</a:t>
            </a:r>
            <a:r>
              <a:rPr lang="en-US" sz="1200" dirty="0">
                <a:solidFill>
                  <a:schemeClr val="tx1"/>
                </a:solidFill>
              </a:rPr>
              <a:t> round candidates</a:t>
            </a: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2A63DE0C-4E87-47E2-8426-173F9FE6D475}"/>
              </a:ext>
            </a:extLst>
          </p:cNvPr>
          <p:cNvSpPr/>
          <p:nvPr/>
        </p:nvSpPr>
        <p:spPr>
          <a:xfrm>
            <a:off x="3861491" y="5558701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56FAF0F-9075-4B5D-845D-A03B99EE7937}"/>
              </a:ext>
            </a:extLst>
          </p:cNvPr>
          <p:cNvSpPr txBox="1"/>
          <p:nvPr/>
        </p:nvSpPr>
        <p:spPr>
          <a:xfrm>
            <a:off x="3518591" y="5777939"/>
            <a:ext cx="990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April, 2018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3B3602-E292-45D5-9CEB-FAAB4BA6D02D}"/>
              </a:ext>
            </a:extLst>
          </p:cNvPr>
          <p:cNvSpPr txBox="1"/>
          <p:nvPr/>
        </p:nvSpPr>
        <p:spPr>
          <a:xfrm rot="19620000">
            <a:off x="3666844" y="4641239"/>
            <a:ext cx="1689221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The 1</a:t>
            </a:r>
            <a:r>
              <a:rPr lang="en-US" sz="1200" baseline="30000" dirty="0">
                <a:solidFill>
                  <a:schemeClr val="tx1"/>
                </a:solidFill>
              </a:rPr>
              <a:t>st</a:t>
            </a:r>
            <a:r>
              <a:rPr lang="en-US" sz="1200" dirty="0">
                <a:solidFill>
                  <a:schemeClr val="tx1"/>
                </a:solidFill>
              </a:rPr>
              <a:t> NIST PQC conference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EE8331-6F65-4A83-93FF-CDB9D0D1875B}"/>
              </a:ext>
            </a:extLst>
          </p:cNvPr>
          <p:cNvSpPr txBox="1"/>
          <p:nvPr/>
        </p:nvSpPr>
        <p:spPr>
          <a:xfrm>
            <a:off x="4777288" y="5777939"/>
            <a:ext cx="127140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Jan. 2019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2298D1-2DAB-460D-978E-80EB095AEFD5}"/>
              </a:ext>
            </a:extLst>
          </p:cNvPr>
          <p:cNvSpPr txBox="1"/>
          <p:nvPr/>
        </p:nvSpPr>
        <p:spPr>
          <a:xfrm rot="19620000">
            <a:off x="5069168" y="4558486"/>
            <a:ext cx="1972336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The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Round Candidates &amp; NISTIR 8240</a:t>
            </a:r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A67D3236-BD70-410C-88D0-703246351EED}"/>
              </a:ext>
            </a:extLst>
          </p:cNvPr>
          <p:cNvSpPr/>
          <p:nvPr/>
        </p:nvSpPr>
        <p:spPr>
          <a:xfrm>
            <a:off x="5331400" y="5565845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C2F7B5EA-3334-4F61-B0E8-542C0191CE51}"/>
              </a:ext>
            </a:extLst>
          </p:cNvPr>
          <p:cNvSpPr/>
          <p:nvPr/>
        </p:nvSpPr>
        <p:spPr>
          <a:xfrm>
            <a:off x="6251930" y="5588008"/>
            <a:ext cx="152400" cy="15239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A30521-2A0C-4865-9D07-68680984A21E}"/>
              </a:ext>
            </a:extLst>
          </p:cNvPr>
          <p:cNvSpPr txBox="1"/>
          <p:nvPr/>
        </p:nvSpPr>
        <p:spPr>
          <a:xfrm>
            <a:off x="5936895" y="575793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Aug. 2019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F61522-7158-4D9B-9353-0581C5325276}"/>
              </a:ext>
            </a:extLst>
          </p:cNvPr>
          <p:cNvSpPr txBox="1"/>
          <p:nvPr/>
        </p:nvSpPr>
        <p:spPr>
          <a:xfrm rot="19620000">
            <a:off x="6169987" y="4658660"/>
            <a:ext cx="1689221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1">
            <a:schemeClr val="accent2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The 2nd NIST PQC conference</a:t>
            </a: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A93E0D35-BB67-4238-847A-2FB68973CA86}"/>
              </a:ext>
            </a:extLst>
          </p:cNvPr>
          <p:cNvSpPr/>
          <p:nvPr/>
        </p:nvSpPr>
        <p:spPr>
          <a:xfrm>
            <a:off x="9828212" y="5552701"/>
            <a:ext cx="152400" cy="15239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43A6BA-8A32-4EED-B185-5E04D7B4D50A}"/>
              </a:ext>
            </a:extLst>
          </p:cNvPr>
          <p:cNvSpPr txBox="1"/>
          <p:nvPr/>
        </p:nvSpPr>
        <p:spPr>
          <a:xfrm>
            <a:off x="9445807" y="576569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2022-2023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FD2D256-16A1-4FBB-960E-39E68673F13D}"/>
              </a:ext>
            </a:extLst>
          </p:cNvPr>
          <p:cNvSpPr txBox="1"/>
          <p:nvPr/>
        </p:nvSpPr>
        <p:spPr>
          <a:xfrm rot="19620000">
            <a:off x="9647620" y="4792421"/>
            <a:ext cx="1689221" cy="276999"/>
          </a:xfrm>
          <a:prstGeom prst="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1">
            <a:schemeClr val="accent2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Release draft standards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AE1D05-2BAD-4DA0-BEB0-A6E362DA742E}"/>
              </a:ext>
            </a:extLst>
          </p:cNvPr>
          <p:cNvSpPr txBox="1"/>
          <p:nvPr/>
        </p:nvSpPr>
        <p:spPr>
          <a:xfrm rot="19620000">
            <a:off x="7698783" y="4641238"/>
            <a:ext cx="1689221" cy="461665"/>
          </a:xfrm>
          <a:prstGeom prst="rect">
            <a:avLst/>
          </a:prstGeom>
          <a:solidFill>
            <a:srgbClr val="92D050"/>
          </a:solidFill>
          <a:ln>
            <a:prstDash val="solid"/>
          </a:ln>
        </p:spPr>
        <p:style>
          <a:lnRef idx="1">
            <a:schemeClr val="accent2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The 3</a:t>
            </a:r>
            <a:r>
              <a:rPr lang="en-US" sz="1200" baseline="30000" dirty="0">
                <a:solidFill>
                  <a:schemeClr val="tx1"/>
                </a:solidFill>
              </a:rPr>
              <a:t>rd</a:t>
            </a:r>
            <a:r>
              <a:rPr lang="en-US" sz="1200" dirty="0">
                <a:solidFill>
                  <a:schemeClr val="tx1"/>
                </a:solidFill>
              </a:rPr>
              <a:t> round and/or selection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BEFD0EA-F997-4435-A312-5840F0FECC9A}"/>
              </a:ext>
            </a:extLst>
          </p:cNvPr>
          <p:cNvSpPr txBox="1"/>
          <p:nvPr/>
        </p:nvSpPr>
        <p:spPr>
          <a:xfrm>
            <a:off x="7493846" y="5763116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2020-2021</a:t>
            </a:r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AFA1344C-8452-448D-B874-99E4540219E0}"/>
              </a:ext>
            </a:extLst>
          </p:cNvPr>
          <p:cNvSpPr/>
          <p:nvPr/>
        </p:nvSpPr>
        <p:spPr>
          <a:xfrm>
            <a:off x="7912946" y="5557772"/>
            <a:ext cx="152400" cy="15239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9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0E02-6FE1-4495-831C-A0DD7D393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357" y="381000"/>
            <a:ext cx="11274663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Information on NIST PQC Standardization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C805F-9138-412B-8C3D-D50A8B542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357" y="1828800"/>
            <a:ext cx="10969943" cy="3505200"/>
          </a:xfrm>
        </p:spPr>
        <p:txBody>
          <a:bodyPr/>
          <a:lstStyle/>
          <a:p>
            <a:r>
              <a:rPr lang="en-US" dirty="0"/>
              <a:t>For NIST PQC project, please follow us at 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https://www.nist.gov/pqcrypto</a:t>
            </a:r>
            <a:r>
              <a:rPr lang="en-US" dirty="0"/>
              <a:t> </a:t>
            </a:r>
          </a:p>
          <a:p>
            <a:r>
              <a:rPr lang="en-US" dirty="0"/>
              <a:t>To submit a comment, send e-mail to </a:t>
            </a:r>
            <a:r>
              <a:rPr lang="en-US" dirty="0">
                <a:hlinkClick r:id="rId3"/>
              </a:rPr>
              <a:t>pqc-comments@nist.gov</a:t>
            </a:r>
            <a:r>
              <a:rPr lang="en-US" dirty="0"/>
              <a:t> </a:t>
            </a:r>
          </a:p>
          <a:p>
            <a:r>
              <a:rPr lang="en-US" dirty="0"/>
              <a:t>Join discussion mailing list </a:t>
            </a:r>
            <a:r>
              <a:rPr lang="en-US" dirty="0">
                <a:hlinkClick r:id="rId4"/>
              </a:rPr>
              <a:t>pqc-forum@nist.gov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28980-8B80-4CC3-AE48-D33B9E396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6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00CA7-CA87-DA47-BA02-A61F2F83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253F85-46FB-42DA-B512-DEA36013CFC7}"/>
              </a:ext>
            </a:extLst>
          </p:cNvPr>
          <p:cNvSpPr txBox="1">
            <a:spLocks/>
          </p:cNvSpPr>
          <p:nvPr/>
        </p:nvSpPr>
        <p:spPr>
          <a:xfrm>
            <a:off x="760412" y="1779681"/>
            <a:ext cx="10515600" cy="20807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797" indent="-342797" algn="l" defTabSz="914126" rtl="0" eaLnBrk="1" latinLnBrk="0" hangingPunct="1">
              <a:spcBef>
                <a:spcPts val="1999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3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264" indent="-228531" algn="l" defTabSz="914126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1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7796" indent="-228531" algn="l" defTabSz="914126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9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327" indent="-228531" algn="l" defTabSz="914126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4858" indent="-228531" algn="l" defTabSz="914126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454" indent="-228531" algn="l" defTabSz="914126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799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399" indent="-228531" algn="l" defTabSz="914126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799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279" indent="-228531" algn="l" defTabSz="914126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799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223" indent="-228531" algn="l" defTabSz="914126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799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69 first round candidates were announced December 2017</a:t>
            </a:r>
          </a:p>
          <a:p>
            <a:r>
              <a:rPr lang="en-US" dirty="0"/>
              <a:t>NIST held the 1</a:t>
            </a:r>
            <a:r>
              <a:rPr lang="en-US" baseline="30000" dirty="0"/>
              <a:t>st</a:t>
            </a:r>
            <a:r>
              <a:rPr lang="en-US" dirty="0"/>
              <a:t> PQC Standardization Conference in April 2018</a:t>
            </a:r>
          </a:p>
          <a:p>
            <a:r>
              <a:rPr lang="en-US" dirty="0">
                <a:solidFill>
                  <a:schemeClr val="tx1"/>
                </a:solidFill>
              </a:rPr>
              <a:t>After about 12 months of evaluation and analysis, 26 candidates were announced as the second round</a:t>
            </a:r>
            <a:r>
              <a:rPr lang="en-US" strike="sngStrike" dirty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candidates in January 2019 and we also published NISTIR 8240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3EDC8CB-0F1C-4600-B345-AA67D7ECD51F}"/>
              </a:ext>
            </a:extLst>
          </p:cNvPr>
          <p:cNvCxnSpPr>
            <a:cxnSpLocks/>
          </p:cNvCxnSpPr>
          <p:nvPr/>
        </p:nvCxnSpPr>
        <p:spPr>
          <a:xfrm flipV="1">
            <a:off x="1065212" y="5510361"/>
            <a:ext cx="9925892" cy="171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D87B59E1-CFAE-4A90-90A9-414F42A48685}"/>
              </a:ext>
            </a:extLst>
          </p:cNvPr>
          <p:cNvSpPr/>
          <p:nvPr/>
        </p:nvSpPr>
        <p:spPr>
          <a:xfrm>
            <a:off x="1779821" y="5510361"/>
            <a:ext cx="177674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983FAE-793A-437D-9C1A-7BB7FD3BF07D}"/>
              </a:ext>
            </a:extLst>
          </p:cNvPr>
          <p:cNvSpPr txBox="1"/>
          <p:nvPr/>
        </p:nvSpPr>
        <p:spPr>
          <a:xfrm>
            <a:off x="1354673" y="5771119"/>
            <a:ext cx="120564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Nov. 30, 2017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383FC2-05B3-4BB6-AEDC-1273C1B3D30B}"/>
              </a:ext>
            </a:extLst>
          </p:cNvPr>
          <p:cNvSpPr txBox="1"/>
          <p:nvPr/>
        </p:nvSpPr>
        <p:spPr>
          <a:xfrm rot="19620000">
            <a:off x="1677157" y="4804008"/>
            <a:ext cx="1733622" cy="2769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PQC Submission due</a:t>
            </a:r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7DB99867-BD30-4BEB-AE2C-BB4D858C3009}"/>
              </a:ext>
            </a:extLst>
          </p:cNvPr>
          <p:cNvSpPr/>
          <p:nvPr/>
        </p:nvSpPr>
        <p:spPr>
          <a:xfrm>
            <a:off x="2946159" y="5513447"/>
            <a:ext cx="155267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7C4F6E0-02A8-4706-9B9B-C5867BC9F260}"/>
              </a:ext>
            </a:extLst>
          </p:cNvPr>
          <p:cNvSpPr txBox="1"/>
          <p:nvPr/>
        </p:nvSpPr>
        <p:spPr>
          <a:xfrm>
            <a:off x="2692360" y="5769028"/>
            <a:ext cx="119960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Dec. 2017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F7F03A-0798-4316-B408-5AC5B384F401}"/>
              </a:ext>
            </a:extLst>
          </p:cNvPr>
          <p:cNvSpPr txBox="1"/>
          <p:nvPr/>
        </p:nvSpPr>
        <p:spPr>
          <a:xfrm rot="19620000">
            <a:off x="2810424" y="4596136"/>
            <a:ext cx="1693234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Publish the 1</a:t>
            </a:r>
            <a:r>
              <a:rPr lang="en-US" sz="1200" baseline="30000" dirty="0">
                <a:solidFill>
                  <a:schemeClr val="tx1"/>
                </a:solidFill>
              </a:rPr>
              <a:t>st</a:t>
            </a:r>
            <a:r>
              <a:rPr lang="en-US" sz="1200" dirty="0">
                <a:solidFill>
                  <a:schemeClr val="tx1"/>
                </a:solidFill>
              </a:rPr>
              <a:t> round candidates</a:t>
            </a: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2A63DE0C-4E87-47E2-8426-173F9FE6D475}"/>
              </a:ext>
            </a:extLst>
          </p:cNvPr>
          <p:cNvSpPr/>
          <p:nvPr/>
        </p:nvSpPr>
        <p:spPr>
          <a:xfrm>
            <a:off x="4286136" y="5527484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56FAF0F-9075-4B5D-845D-A03B99EE7937}"/>
              </a:ext>
            </a:extLst>
          </p:cNvPr>
          <p:cNvSpPr txBox="1"/>
          <p:nvPr/>
        </p:nvSpPr>
        <p:spPr>
          <a:xfrm>
            <a:off x="3943236" y="5732708"/>
            <a:ext cx="990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April, 2018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3B3602-E292-45D5-9CEB-FAAB4BA6D02D}"/>
              </a:ext>
            </a:extLst>
          </p:cNvPr>
          <p:cNvSpPr txBox="1"/>
          <p:nvPr/>
        </p:nvSpPr>
        <p:spPr>
          <a:xfrm rot="19620000">
            <a:off x="4141162" y="4552715"/>
            <a:ext cx="1689221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1003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The 1</a:t>
            </a:r>
            <a:r>
              <a:rPr lang="en-US" sz="1200" baseline="30000" dirty="0">
                <a:solidFill>
                  <a:schemeClr val="tx1"/>
                </a:solidFill>
              </a:rPr>
              <a:t>st</a:t>
            </a:r>
            <a:r>
              <a:rPr lang="en-US" sz="1200" dirty="0">
                <a:solidFill>
                  <a:schemeClr val="tx1"/>
                </a:solidFill>
              </a:rPr>
              <a:t> NIST PQC conference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EE8331-6F65-4A83-93FF-CDB9D0D1875B}"/>
              </a:ext>
            </a:extLst>
          </p:cNvPr>
          <p:cNvSpPr txBox="1"/>
          <p:nvPr/>
        </p:nvSpPr>
        <p:spPr>
          <a:xfrm>
            <a:off x="6478885" y="5679884"/>
            <a:ext cx="127140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Jan. 2019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2298D1-2DAB-460D-978E-80EB095AEFD5}"/>
              </a:ext>
            </a:extLst>
          </p:cNvPr>
          <p:cNvSpPr txBox="1"/>
          <p:nvPr/>
        </p:nvSpPr>
        <p:spPr>
          <a:xfrm rot="19620000">
            <a:off x="6743726" y="4472632"/>
            <a:ext cx="1972336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The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Round Candidates &amp; NISTIR 8240</a:t>
            </a:r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A67D3236-BD70-410C-88D0-703246351EED}"/>
              </a:ext>
            </a:extLst>
          </p:cNvPr>
          <p:cNvSpPr/>
          <p:nvPr/>
        </p:nvSpPr>
        <p:spPr>
          <a:xfrm>
            <a:off x="6929923" y="5489970"/>
            <a:ext cx="1524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7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5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CE077-C56B-4B00-82FA-5E980C09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7E55F-6CA1-47D6-A9E3-682BB9476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2" y="2133601"/>
            <a:ext cx="6764281" cy="3931920"/>
          </a:xfrm>
        </p:spPr>
        <p:txBody>
          <a:bodyPr>
            <a:normAutofit/>
          </a:bodyPr>
          <a:lstStyle/>
          <a:p>
            <a:r>
              <a:rPr lang="en-US" dirty="0"/>
              <a:t>Evaluation of the 1</a:t>
            </a:r>
            <a:r>
              <a:rPr lang="en-US" baseline="30000" dirty="0"/>
              <a:t>st</a:t>
            </a:r>
            <a:r>
              <a:rPr lang="en-US" dirty="0"/>
              <a:t> round candidates</a:t>
            </a:r>
          </a:p>
          <a:p>
            <a:r>
              <a:rPr lang="en-US" dirty="0">
                <a:solidFill>
                  <a:schemeClr val="tx1"/>
                </a:solidFill>
              </a:rPr>
              <a:t>The selection of the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round candidates</a:t>
            </a:r>
          </a:p>
          <a:p>
            <a:r>
              <a:rPr lang="en-US" dirty="0"/>
              <a:t>What to expect in second round evaluation</a:t>
            </a:r>
          </a:p>
          <a:p>
            <a:pPr lvl="1"/>
            <a:r>
              <a:rPr lang="en-US" dirty="0"/>
              <a:t>Important factors to consider</a:t>
            </a:r>
          </a:p>
          <a:p>
            <a:r>
              <a:rPr lang="en-US" dirty="0">
                <a:solidFill>
                  <a:schemeClr val="tx1"/>
                </a:solidFill>
              </a:rPr>
              <a:t>What industry can do to prepare for transition and migration</a:t>
            </a:r>
          </a:p>
          <a:p>
            <a:r>
              <a:rPr lang="en-US" dirty="0"/>
              <a:t>Next step plan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7BA1884-2620-4509-A8C2-A51A34BE794A}"/>
              </a:ext>
            </a:extLst>
          </p:cNvPr>
          <p:cNvGrpSpPr/>
          <p:nvPr/>
        </p:nvGrpSpPr>
        <p:grpSpPr>
          <a:xfrm>
            <a:off x="7770812" y="2667000"/>
            <a:ext cx="3505200" cy="2606992"/>
            <a:chOff x="7770812" y="2667000"/>
            <a:chExt cx="3505200" cy="260699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EFE184E-80DF-48C0-BCBC-77403E1D5FD3}"/>
                </a:ext>
              </a:extLst>
            </p:cNvPr>
            <p:cNvCxnSpPr>
              <a:cxnSpLocks/>
              <a:endCxn id="5" idx="2"/>
            </p:cNvCxnSpPr>
            <p:nvPr/>
          </p:nvCxnSpPr>
          <p:spPr>
            <a:xfrm>
              <a:off x="7770812" y="2732246"/>
              <a:ext cx="762000" cy="2541746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93FCEA7-D7ED-406A-9773-54ABA54DAF8D}"/>
                </a:ext>
              </a:extLst>
            </p:cNvPr>
            <p:cNvCxnSpPr>
              <a:endCxn id="5" idx="6"/>
            </p:cNvCxnSpPr>
            <p:nvPr/>
          </p:nvCxnSpPr>
          <p:spPr>
            <a:xfrm flipH="1">
              <a:off x="10514012" y="2667000"/>
              <a:ext cx="762000" cy="2606992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23" name="Picture 122">
              <a:extLst>
                <a:ext uri="{FF2B5EF4-FFF2-40B4-BE49-F238E27FC236}">
                  <a16:creationId xmlns:a16="http://schemas.microsoft.com/office/drawing/2014/main" id="{80388A01-F6B3-447D-A27C-16D627E46A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8850312" y="3427729"/>
              <a:ext cx="1333499" cy="1231169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0798CF8-FB75-4E65-97A7-F51F8CAEC3C3}"/>
              </a:ext>
            </a:extLst>
          </p:cNvPr>
          <p:cNvGrpSpPr/>
          <p:nvPr/>
        </p:nvGrpSpPr>
        <p:grpSpPr>
          <a:xfrm>
            <a:off x="7770812" y="1775842"/>
            <a:ext cx="3988774" cy="1623154"/>
            <a:chOff x="7770812" y="1775842"/>
            <a:chExt cx="3988774" cy="162315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7DFEACE-4647-4571-8951-FCB4351424D5}"/>
                </a:ext>
              </a:extLst>
            </p:cNvPr>
            <p:cNvGrpSpPr/>
            <p:nvPr/>
          </p:nvGrpSpPr>
          <p:grpSpPr>
            <a:xfrm>
              <a:off x="7770812" y="1874996"/>
              <a:ext cx="3505200" cy="1524000"/>
              <a:chOff x="7770812" y="1874996"/>
              <a:chExt cx="3505200" cy="1524000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E3C3655F-B281-4B2B-8B9E-7C69871A53F8}"/>
                  </a:ext>
                </a:extLst>
              </p:cNvPr>
              <p:cNvSpPr/>
              <p:nvPr/>
            </p:nvSpPr>
            <p:spPr>
              <a:xfrm>
                <a:off x="7770812" y="1874996"/>
                <a:ext cx="3505200" cy="1524000"/>
              </a:xfrm>
              <a:prstGeom prst="ellipse">
                <a:avLst/>
              </a:prstGeom>
              <a:noFill/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Dodecagon 20">
                <a:extLst>
                  <a:ext uri="{FF2B5EF4-FFF2-40B4-BE49-F238E27FC236}">
                    <a16:creationId xmlns:a16="http://schemas.microsoft.com/office/drawing/2014/main" id="{9893D3DD-8252-4B24-8902-0CA66AC73C40}"/>
                  </a:ext>
                </a:extLst>
              </p:cNvPr>
              <p:cNvSpPr/>
              <p:nvPr/>
            </p:nvSpPr>
            <p:spPr>
              <a:xfrm>
                <a:off x="8678825" y="2124301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Dodecagon 21">
                <a:extLst>
                  <a:ext uri="{FF2B5EF4-FFF2-40B4-BE49-F238E27FC236}">
                    <a16:creationId xmlns:a16="http://schemas.microsoft.com/office/drawing/2014/main" id="{A81591D2-7CAC-46FA-9930-C4E2858EBE8B}"/>
                  </a:ext>
                </a:extLst>
              </p:cNvPr>
              <p:cNvSpPr/>
              <p:nvPr/>
            </p:nvSpPr>
            <p:spPr>
              <a:xfrm>
                <a:off x="8799606" y="2276701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Dodecagon 22">
                <a:extLst>
                  <a:ext uri="{FF2B5EF4-FFF2-40B4-BE49-F238E27FC236}">
                    <a16:creationId xmlns:a16="http://schemas.microsoft.com/office/drawing/2014/main" id="{4D7C7EC1-B6FF-4700-9325-2E7C9BB9B492}"/>
                  </a:ext>
                </a:extLst>
              </p:cNvPr>
              <p:cNvSpPr/>
              <p:nvPr/>
            </p:nvSpPr>
            <p:spPr>
              <a:xfrm>
                <a:off x="8984880" y="2406344"/>
                <a:ext cx="228600" cy="76199"/>
              </a:xfrm>
              <a:prstGeom prst="dodecagon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Dodecagon 23">
                <a:extLst>
                  <a:ext uri="{FF2B5EF4-FFF2-40B4-BE49-F238E27FC236}">
                    <a16:creationId xmlns:a16="http://schemas.microsoft.com/office/drawing/2014/main" id="{C0728E77-5752-46C8-A97C-8DC86B6ECE55}"/>
                  </a:ext>
                </a:extLst>
              </p:cNvPr>
              <p:cNvSpPr/>
              <p:nvPr/>
            </p:nvSpPr>
            <p:spPr>
              <a:xfrm>
                <a:off x="9104312" y="256025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Dodecagon 24">
                <a:extLst>
                  <a:ext uri="{FF2B5EF4-FFF2-40B4-BE49-F238E27FC236}">
                    <a16:creationId xmlns:a16="http://schemas.microsoft.com/office/drawing/2014/main" id="{BFF72CFE-F218-42A9-8E1C-781682C3322A}"/>
                  </a:ext>
                </a:extLst>
              </p:cNvPr>
              <p:cNvSpPr/>
              <p:nvPr/>
            </p:nvSpPr>
            <p:spPr>
              <a:xfrm>
                <a:off x="9237662" y="2689806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Dodecagon 25">
                <a:extLst>
                  <a:ext uri="{FF2B5EF4-FFF2-40B4-BE49-F238E27FC236}">
                    <a16:creationId xmlns:a16="http://schemas.microsoft.com/office/drawing/2014/main" id="{B4F098CB-932D-4554-AC8A-69C7F1B62382}"/>
                  </a:ext>
                </a:extLst>
              </p:cNvPr>
              <p:cNvSpPr/>
              <p:nvPr/>
            </p:nvSpPr>
            <p:spPr>
              <a:xfrm>
                <a:off x="9379689" y="2842206"/>
                <a:ext cx="228600" cy="76199"/>
              </a:xfrm>
              <a:prstGeom prst="dodecagon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Dodecagon 26">
                <a:extLst>
                  <a:ext uri="{FF2B5EF4-FFF2-40B4-BE49-F238E27FC236}">
                    <a16:creationId xmlns:a16="http://schemas.microsoft.com/office/drawing/2014/main" id="{0AFF7307-AB16-4189-8664-E5DF2182B33C}"/>
                  </a:ext>
                </a:extLst>
              </p:cNvPr>
              <p:cNvSpPr/>
              <p:nvPr/>
            </p:nvSpPr>
            <p:spPr>
              <a:xfrm>
                <a:off x="9470580" y="2983663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Dodecagon 27">
                <a:extLst>
                  <a:ext uri="{FF2B5EF4-FFF2-40B4-BE49-F238E27FC236}">
                    <a16:creationId xmlns:a16="http://schemas.microsoft.com/office/drawing/2014/main" id="{FBE06B1D-ACDD-4E89-B66C-C5D696C518AF}"/>
                  </a:ext>
                </a:extLst>
              </p:cNvPr>
              <p:cNvSpPr/>
              <p:nvPr/>
            </p:nvSpPr>
            <p:spPr>
              <a:xfrm>
                <a:off x="9584993" y="3126803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Dodecagon 28">
                <a:extLst>
                  <a:ext uri="{FF2B5EF4-FFF2-40B4-BE49-F238E27FC236}">
                    <a16:creationId xmlns:a16="http://schemas.microsoft.com/office/drawing/2014/main" id="{38C20F48-C33A-4D34-A4B5-AC085E800768}"/>
                  </a:ext>
                </a:extLst>
              </p:cNvPr>
              <p:cNvSpPr/>
              <p:nvPr/>
            </p:nvSpPr>
            <p:spPr>
              <a:xfrm>
                <a:off x="9028112" y="2064933"/>
                <a:ext cx="228600" cy="76199"/>
              </a:xfrm>
              <a:prstGeom prst="dodecagon">
                <a:avLst/>
              </a:prstGeom>
              <a:solidFill>
                <a:schemeClr val="tx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Dodecagon 29">
                <a:extLst>
                  <a:ext uri="{FF2B5EF4-FFF2-40B4-BE49-F238E27FC236}">
                    <a16:creationId xmlns:a16="http://schemas.microsoft.com/office/drawing/2014/main" id="{5498D632-C446-4C44-9413-C5E41ACD20BC}"/>
                  </a:ext>
                </a:extLst>
              </p:cNvPr>
              <p:cNvSpPr/>
              <p:nvPr/>
            </p:nvSpPr>
            <p:spPr>
              <a:xfrm>
                <a:off x="9180512" y="2217333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Dodecagon 30">
                <a:extLst>
                  <a:ext uri="{FF2B5EF4-FFF2-40B4-BE49-F238E27FC236}">
                    <a16:creationId xmlns:a16="http://schemas.microsoft.com/office/drawing/2014/main" id="{126F4DDB-EFA3-483E-86A4-59E8947E75D4}"/>
                  </a:ext>
                </a:extLst>
              </p:cNvPr>
              <p:cNvSpPr/>
              <p:nvPr/>
            </p:nvSpPr>
            <p:spPr>
              <a:xfrm>
                <a:off x="9332912" y="2369733"/>
                <a:ext cx="228600" cy="76199"/>
              </a:xfrm>
              <a:prstGeom prst="dodecagon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Dodecagon 31">
                <a:extLst>
                  <a:ext uri="{FF2B5EF4-FFF2-40B4-BE49-F238E27FC236}">
                    <a16:creationId xmlns:a16="http://schemas.microsoft.com/office/drawing/2014/main" id="{508DEA16-3375-4336-AFD6-81CED771F2DE}"/>
                  </a:ext>
                </a:extLst>
              </p:cNvPr>
              <p:cNvSpPr/>
              <p:nvPr/>
            </p:nvSpPr>
            <p:spPr>
              <a:xfrm>
                <a:off x="9453599" y="252355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Dodecagon 32">
                <a:extLst>
                  <a:ext uri="{FF2B5EF4-FFF2-40B4-BE49-F238E27FC236}">
                    <a16:creationId xmlns:a16="http://schemas.microsoft.com/office/drawing/2014/main" id="{534C749F-AFE2-4E06-80AB-BB937823E67A}"/>
                  </a:ext>
                </a:extLst>
              </p:cNvPr>
              <p:cNvSpPr/>
              <p:nvPr/>
            </p:nvSpPr>
            <p:spPr>
              <a:xfrm>
                <a:off x="9563577" y="2675896"/>
                <a:ext cx="228600" cy="76199"/>
              </a:xfrm>
              <a:prstGeom prst="dodecagon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Dodecagon 33">
                <a:extLst>
                  <a:ext uri="{FF2B5EF4-FFF2-40B4-BE49-F238E27FC236}">
                    <a16:creationId xmlns:a16="http://schemas.microsoft.com/office/drawing/2014/main" id="{B8CB415E-4CE3-4DA1-A00E-1C0706AF1C64}"/>
                  </a:ext>
                </a:extLst>
              </p:cNvPr>
              <p:cNvSpPr/>
              <p:nvPr/>
            </p:nvSpPr>
            <p:spPr>
              <a:xfrm>
                <a:off x="9714736" y="2818073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Dodecagon 34">
                <a:extLst>
                  <a:ext uri="{FF2B5EF4-FFF2-40B4-BE49-F238E27FC236}">
                    <a16:creationId xmlns:a16="http://schemas.microsoft.com/office/drawing/2014/main" id="{26CD489B-45BC-498A-9A44-DBE88A154A3F}"/>
                  </a:ext>
                </a:extLst>
              </p:cNvPr>
              <p:cNvSpPr/>
              <p:nvPr/>
            </p:nvSpPr>
            <p:spPr>
              <a:xfrm>
                <a:off x="9868820" y="2966045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Dodecagon 35">
                <a:extLst>
                  <a:ext uri="{FF2B5EF4-FFF2-40B4-BE49-F238E27FC236}">
                    <a16:creationId xmlns:a16="http://schemas.microsoft.com/office/drawing/2014/main" id="{F8784DEB-EDC8-48DF-B46D-DA74025C749F}"/>
                  </a:ext>
                </a:extLst>
              </p:cNvPr>
              <p:cNvSpPr/>
              <p:nvPr/>
            </p:nvSpPr>
            <p:spPr>
              <a:xfrm>
                <a:off x="9935202" y="3126803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Dodecagon 38">
                <a:extLst>
                  <a:ext uri="{FF2B5EF4-FFF2-40B4-BE49-F238E27FC236}">
                    <a16:creationId xmlns:a16="http://schemas.microsoft.com/office/drawing/2014/main" id="{384B4ACA-4963-46D2-AD6B-285266F9033E}"/>
                  </a:ext>
                </a:extLst>
              </p:cNvPr>
              <p:cNvSpPr/>
              <p:nvPr/>
            </p:nvSpPr>
            <p:spPr>
              <a:xfrm>
                <a:off x="9258853" y="1931156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Dodecagon 39">
                <a:extLst>
                  <a:ext uri="{FF2B5EF4-FFF2-40B4-BE49-F238E27FC236}">
                    <a16:creationId xmlns:a16="http://schemas.microsoft.com/office/drawing/2014/main" id="{C3114A11-7019-44A2-81A2-86882EC4820F}"/>
                  </a:ext>
                </a:extLst>
              </p:cNvPr>
              <p:cNvSpPr/>
              <p:nvPr/>
            </p:nvSpPr>
            <p:spPr>
              <a:xfrm>
                <a:off x="9402652" y="2080410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Dodecagon 40">
                <a:extLst>
                  <a:ext uri="{FF2B5EF4-FFF2-40B4-BE49-F238E27FC236}">
                    <a16:creationId xmlns:a16="http://schemas.microsoft.com/office/drawing/2014/main" id="{69E7E430-B9B7-43B7-B55F-5F8E87416D88}"/>
                  </a:ext>
                </a:extLst>
              </p:cNvPr>
              <p:cNvSpPr/>
              <p:nvPr/>
            </p:nvSpPr>
            <p:spPr>
              <a:xfrm>
                <a:off x="9517578" y="2224989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Dodecagon 41">
                <a:extLst>
                  <a:ext uri="{FF2B5EF4-FFF2-40B4-BE49-F238E27FC236}">
                    <a16:creationId xmlns:a16="http://schemas.microsoft.com/office/drawing/2014/main" id="{B4CCC9E7-3B34-47FF-BDE8-75398FB6C8E3}"/>
                  </a:ext>
                </a:extLst>
              </p:cNvPr>
              <p:cNvSpPr/>
              <p:nvPr/>
            </p:nvSpPr>
            <p:spPr>
              <a:xfrm>
                <a:off x="9677877" y="2388346"/>
                <a:ext cx="228600" cy="76199"/>
              </a:xfrm>
              <a:prstGeom prst="dodecagon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Dodecagon 42">
                <a:extLst>
                  <a:ext uri="{FF2B5EF4-FFF2-40B4-BE49-F238E27FC236}">
                    <a16:creationId xmlns:a16="http://schemas.microsoft.com/office/drawing/2014/main" id="{7F54B90C-24F6-408F-B9E8-06B10675005C}"/>
                  </a:ext>
                </a:extLst>
              </p:cNvPr>
              <p:cNvSpPr/>
              <p:nvPr/>
            </p:nvSpPr>
            <p:spPr>
              <a:xfrm>
                <a:off x="9768145" y="2549104"/>
                <a:ext cx="228600" cy="76199"/>
              </a:xfrm>
              <a:prstGeom prst="dodecagon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Dodecagon 43">
                <a:extLst>
                  <a:ext uri="{FF2B5EF4-FFF2-40B4-BE49-F238E27FC236}">
                    <a16:creationId xmlns:a16="http://schemas.microsoft.com/office/drawing/2014/main" id="{89F5AB75-37B7-44A2-8690-5D4D410068F7}"/>
                  </a:ext>
                </a:extLst>
              </p:cNvPr>
              <p:cNvSpPr/>
              <p:nvPr/>
            </p:nvSpPr>
            <p:spPr>
              <a:xfrm>
                <a:off x="9942512" y="2690101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Dodecagon 44">
                <a:extLst>
                  <a:ext uri="{FF2B5EF4-FFF2-40B4-BE49-F238E27FC236}">
                    <a16:creationId xmlns:a16="http://schemas.microsoft.com/office/drawing/2014/main" id="{64DD2DA6-8C21-443B-A81A-E08549BC981F}"/>
                  </a:ext>
                </a:extLst>
              </p:cNvPr>
              <p:cNvSpPr/>
              <p:nvPr/>
            </p:nvSpPr>
            <p:spPr>
              <a:xfrm>
                <a:off x="10077116" y="2853959"/>
                <a:ext cx="228600" cy="76199"/>
              </a:xfrm>
              <a:prstGeom prst="dodecagon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Dodecagon 45">
                <a:extLst>
                  <a:ext uri="{FF2B5EF4-FFF2-40B4-BE49-F238E27FC236}">
                    <a16:creationId xmlns:a16="http://schemas.microsoft.com/office/drawing/2014/main" id="{BD31A1BC-3C6C-43DC-B308-885749431B26}"/>
                  </a:ext>
                </a:extLst>
              </p:cNvPr>
              <p:cNvSpPr/>
              <p:nvPr/>
            </p:nvSpPr>
            <p:spPr>
              <a:xfrm>
                <a:off x="10184971" y="3017817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Dodecagon 46">
                <a:extLst>
                  <a:ext uri="{FF2B5EF4-FFF2-40B4-BE49-F238E27FC236}">
                    <a16:creationId xmlns:a16="http://schemas.microsoft.com/office/drawing/2014/main" id="{6E03AD52-4FEE-4A72-A859-5DDE5A8E0D34}"/>
                  </a:ext>
                </a:extLst>
              </p:cNvPr>
              <p:cNvSpPr/>
              <p:nvPr/>
            </p:nvSpPr>
            <p:spPr>
              <a:xfrm>
                <a:off x="9652993" y="1937607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Dodecagon 47">
                <a:extLst>
                  <a:ext uri="{FF2B5EF4-FFF2-40B4-BE49-F238E27FC236}">
                    <a16:creationId xmlns:a16="http://schemas.microsoft.com/office/drawing/2014/main" id="{0B12B576-CDD6-4F93-8786-F968E9A1BD8E}"/>
                  </a:ext>
                </a:extLst>
              </p:cNvPr>
              <p:cNvSpPr/>
              <p:nvPr/>
            </p:nvSpPr>
            <p:spPr>
              <a:xfrm>
                <a:off x="9768145" y="2103032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Dodecagon 48">
                <a:extLst>
                  <a:ext uri="{FF2B5EF4-FFF2-40B4-BE49-F238E27FC236}">
                    <a16:creationId xmlns:a16="http://schemas.microsoft.com/office/drawing/2014/main" id="{C811A610-DE12-4725-82F3-F1AFE14FBCA4}"/>
                  </a:ext>
                </a:extLst>
              </p:cNvPr>
              <p:cNvSpPr/>
              <p:nvPr/>
            </p:nvSpPr>
            <p:spPr>
              <a:xfrm>
                <a:off x="9881593" y="2245689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Dodecagon 49">
                <a:extLst>
                  <a:ext uri="{FF2B5EF4-FFF2-40B4-BE49-F238E27FC236}">
                    <a16:creationId xmlns:a16="http://schemas.microsoft.com/office/drawing/2014/main" id="{C557C4F9-C6E3-4BD7-8D99-0340221C8DC8}"/>
                  </a:ext>
                </a:extLst>
              </p:cNvPr>
              <p:cNvSpPr/>
              <p:nvPr/>
            </p:nvSpPr>
            <p:spPr>
              <a:xfrm>
                <a:off x="10032236" y="2408681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Dodecagon 50">
                <a:extLst>
                  <a:ext uri="{FF2B5EF4-FFF2-40B4-BE49-F238E27FC236}">
                    <a16:creationId xmlns:a16="http://schemas.microsoft.com/office/drawing/2014/main" id="{6E6995DD-9ADA-4340-A87D-104244A7A217}"/>
                  </a:ext>
                </a:extLst>
              </p:cNvPr>
              <p:cNvSpPr/>
              <p:nvPr/>
            </p:nvSpPr>
            <p:spPr>
              <a:xfrm>
                <a:off x="10185950" y="2581945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Dodecagon 51">
                <a:extLst>
                  <a:ext uri="{FF2B5EF4-FFF2-40B4-BE49-F238E27FC236}">
                    <a16:creationId xmlns:a16="http://schemas.microsoft.com/office/drawing/2014/main" id="{D8AD3B32-BA22-4224-ACC3-D21FC0556A95}"/>
                  </a:ext>
                </a:extLst>
              </p:cNvPr>
              <p:cNvSpPr/>
              <p:nvPr/>
            </p:nvSpPr>
            <p:spPr>
              <a:xfrm>
                <a:off x="10315516" y="2712073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Dodecagon 52">
                <a:extLst>
                  <a:ext uri="{FF2B5EF4-FFF2-40B4-BE49-F238E27FC236}">
                    <a16:creationId xmlns:a16="http://schemas.microsoft.com/office/drawing/2014/main" id="{D335D3CD-9E33-40A3-B607-A5FD5FA1A162}"/>
                  </a:ext>
                </a:extLst>
              </p:cNvPr>
              <p:cNvSpPr/>
              <p:nvPr/>
            </p:nvSpPr>
            <p:spPr>
              <a:xfrm>
                <a:off x="10395689" y="2856172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Dodecagon 53">
                <a:extLst>
                  <a:ext uri="{FF2B5EF4-FFF2-40B4-BE49-F238E27FC236}">
                    <a16:creationId xmlns:a16="http://schemas.microsoft.com/office/drawing/2014/main" id="{BF36F85F-555D-48EF-855F-8DEFB503225F}"/>
                  </a:ext>
                </a:extLst>
              </p:cNvPr>
              <p:cNvSpPr/>
              <p:nvPr/>
            </p:nvSpPr>
            <p:spPr>
              <a:xfrm>
                <a:off x="10020852" y="1985191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Dodecagon 54">
                <a:extLst>
                  <a:ext uri="{FF2B5EF4-FFF2-40B4-BE49-F238E27FC236}">
                    <a16:creationId xmlns:a16="http://schemas.microsoft.com/office/drawing/2014/main" id="{BDB0369B-6368-4D66-B0EE-203441340277}"/>
                  </a:ext>
                </a:extLst>
              </p:cNvPr>
              <p:cNvSpPr/>
              <p:nvPr/>
            </p:nvSpPr>
            <p:spPr>
              <a:xfrm>
                <a:off x="10122676" y="2148183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Dodecagon 55">
                <a:extLst>
                  <a:ext uri="{FF2B5EF4-FFF2-40B4-BE49-F238E27FC236}">
                    <a16:creationId xmlns:a16="http://schemas.microsoft.com/office/drawing/2014/main" id="{1A980F2A-92A2-45AF-ABBF-4A2E562C0B7C}"/>
                  </a:ext>
                </a:extLst>
              </p:cNvPr>
              <p:cNvSpPr/>
              <p:nvPr/>
            </p:nvSpPr>
            <p:spPr>
              <a:xfrm>
                <a:off x="10245608" y="2311928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Dodecagon 56">
                <a:extLst>
                  <a:ext uri="{FF2B5EF4-FFF2-40B4-BE49-F238E27FC236}">
                    <a16:creationId xmlns:a16="http://schemas.microsoft.com/office/drawing/2014/main" id="{0A4D97AD-FC9B-48BE-BE1E-9EF0C2C9C12B}"/>
                  </a:ext>
                </a:extLst>
              </p:cNvPr>
              <p:cNvSpPr/>
              <p:nvPr/>
            </p:nvSpPr>
            <p:spPr>
              <a:xfrm>
                <a:off x="10413571" y="2466206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Dodecagon 57">
                <a:extLst>
                  <a:ext uri="{FF2B5EF4-FFF2-40B4-BE49-F238E27FC236}">
                    <a16:creationId xmlns:a16="http://schemas.microsoft.com/office/drawing/2014/main" id="{58AAC509-61DA-4EAA-8BAE-3ABF86C9C028}"/>
                  </a:ext>
                </a:extLst>
              </p:cNvPr>
              <p:cNvSpPr/>
              <p:nvPr/>
            </p:nvSpPr>
            <p:spPr>
              <a:xfrm>
                <a:off x="10552170" y="2637796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Dodecagon 58">
                <a:extLst>
                  <a:ext uri="{FF2B5EF4-FFF2-40B4-BE49-F238E27FC236}">
                    <a16:creationId xmlns:a16="http://schemas.microsoft.com/office/drawing/2014/main" id="{55EEBA35-97A3-4E48-9F0B-C9AA8739F0BB}"/>
                  </a:ext>
                </a:extLst>
              </p:cNvPr>
              <p:cNvSpPr/>
              <p:nvPr/>
            </p:nvSpPr>
            <p:spPr>
              <a:xfrm>
                <a:off x="9737393" y="3279203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Dodecagon 59">
                <a:extLst>
                  <a:ext uri="{FF2B5EF4-FFF2-40B4-BE49-F238E27FC236}">
                    <a16:creationId xmlns:a16="http://schemas.microsoft.com/office/drawing/2014/main" id="{45B13319-49F5-4337-9023-184276E024C1}"/>
                  </a:ext>
                </a:extLst>
              </p:cNvPr>
              <p:cNvSpPr/>
              <p:nvPr/>
            </p:nvSpPr>
            <p:spPr>
              <a:xfrm>
                <a:off x="8316912" y="21659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Dodecagon 60">
                <a:extLst>
                  <a:ext uri="{FF2B5EF4-FFF2-40B4-BE49-F238E27FC236}">
                    <a16:creationId xmlns:a16="http://schemas.microsoft.com/office/drawing/2014/main" id="{C65B6036-9982-4955-A930-475523D18B07}"/>
                  </a:ext>
                </a:extLst>
              </p:cNvPr>
              <p:cNvSpPr/>
              <p:nvPr/>
            </p:nvSpPr>
            <p:spPr>
              <a:xfrm>
                <a:off x="8469312" y="23183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Dodecagon 61">
                <a:extLst>
                  <a:ext uri="{FF2B5EF4-FFF2-40B4-BE49-F238E27FC236}">
                    <a16:creationId xmlns:a16="http://schemas.microsoft.com/office/drawing/2014/main" id="{AA91FF65-E753-45A8-BC8A-0716A857DDF9}"/>
                  </a:ext>
                </a:extLst>
              </p:cNvPr>
              <p:cNvSpPr/>
              <p:nvPr/>
            </p:nvSpPr>
            <p:spPr>
              <a:xfrm>
                <a:off x="8621712" y="24707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Dodecagon 62">
                <a:extLst>
                  <a:ext uri="{FF2B5EF4-FFF2-40B4-BE49-F238E27FC236}">
                    <a16:creationId xmlns:a16="http://schemas.microsoft.com/office/drawing/2014/main" id="{45F3CE13-6D95-47BA-8213-A91FC837EC37}"/>
                  </a:ext>
                </a:extLst>
              </p:cNvPr>
              <p:cNvSpPr/>
              <p:nvPr/>
            </p:nvSpPr>
            <p:spPr>
              <a:xfrm>
                <a:off x="8774112" y="2623144"/>
                <a:ext cx="228600" cy="76199"/>
              </a:xfrm>
              <a:prstGeom prst="dodecagon">
                <a:avLst/>
              </a:prstGeom>
              <a:solidFill>
                <a:srgbClr val="7030A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Dodecagon 63">
                <a:extLst>
                  <a:ext uri="{FF2B5EF4-FFF2-40B4-BE49-F238E27FC236}">
                    <a16:creationId xmlns:a16="http://schemas.microsoft.com/office/drawing/2014/main" id="{16E466B2-632B-4E88-8F69-79FF5F1F6849}"/>
                  </a:ext>
                </a:extLst>
              </p:cNvPr>
              <p:cNvSpPr/>
              <p:nvPr/>
            </p:nvSpPr>
            <p:spPr>
              <a:xfrm>
                <a:off x="8926512" y="27755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Dodecagon 64">
                <a:extLst>
                  <a:ext uri="{FF2B5EF4-FFF2-40B4-BE49-F238E27FC236}">
                    <a16:creationId xmlns:a16="http://schemas.microsoft.com/office/drawing/2014/main" id="{EE7CC2D6-E373-4152-BE0C-C29CBDEB5C55}"/>
                  </a:ext>
                </a:extLst>
              </p:cNvPr>
              <p:cNvSpPr/>
              <p:nvPr/>
            </p:nvSpPr>
            <p:spPr>
              <a:xfrm>
                <a:off x="9078912" y="29279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Dodecagon 65">
                <a:extLst>
                  <a:ext uri="{FF2B5EF4-FFF2-40B4-BE49-F238E27FC236}">
                    <a16:creationId xmlns:a16="http://schemas.microsoft.com/office/drawing/2014/main" id="{B738B967-605F-4AA8-8ADE-97AB587B4ED9}"/>
                  </a:ext>
                </a:extLst>
              </p:cNvPr>
              <p:cNvSpPr/>
              <p:nvPr/>
            </p:nvSpPr>
            <p:spPr>
              <a:xfrm>
                <a:off x="9231312" y="30803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Dodecagon 66">
                <a:extLst>
                  <a:ext uri="{FF2B5EF4-FFF2-40B4-BE49-F238E27FC236}">
                    <a16:creationId xmlns:a16="http://schemas.microsoft.com/office/drawing/2014/main" id="{475AAB7C-0B1B-4F65-9177-F325B345C0DB}"/>
                  </a:ext>
                </a:extLst>
              </p:cNvPr>
              <p:cNvSpPr/>
              <p:nvPr/>
            </p:nvSpPr>
            <p:spPr>
              <a:xfrm>
                <a:off x="9383712" y="32327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Dodecagon 67">
                <a:extLst>
                  <a:ext uri="{FF2B5EF4-FFF2-40B4-BE49-F238E27FC236}">
                    <a16:creationId xmlns:a16="http://schemas.microsoft.com/office/drawing/2014/main" id="{A9C76EFE-DA4E-417C-AA6E-874F68981755}"/>
                  </a:ext>
                </a:extLst>
              </p:cNvPr>
              <p:cNvSpPr/>
              <p:nvPr/>
            </p:nvSpPr>
            <p:spPr>
              <a:xfrm>
                <a:off x="8089136" y="229076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Dodecagon 68">
                <a:extLst>
                  <a:ext uri="{FF2B5EF4-FFF2-40B4-BE49-F238E27FC236}">
                    <a16:creationId xmlns:a16="http://schemas.microsoft.com/office/drawing/2014/main" id="{A8CD8ADA-35C9-4705-B644-7574CF7B8BEF}"/>
                  </a:ext>
                </a:extLst>
              </p:cNvPr>
              <p:cNvSpPr/>
              <p:nvPr/>
            </p:nvSpPr>
            <p:spPr>
              <a:xfrm>
                <a:off x="8241536" y="244316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Dodecagon 69">
                <a:extLst>
                  <a:ext uri="{FF2B5EF4-FFF2-40B4-BE49-F238E27FC236}">
                    <a16:creationId xmlns:a16="http://schemas.microsoft.com/office/drawing/2014/main" id="{C50FF2F8-DAEF-4F5B-96D4-6033825DC02F}"/>
                  </a:ext>
                </a:extLst>
              </p:cNvPr>
              <p:cNvSpPr/>
              <p:nvPr/>
            </p:nvSpPr>
            <p:spPr>
              <a:xfrm>
                <a:off x="8393936" y="2595564"/>
                <a:ext cx="228600" cy="76199"/>
              </a:xfrm>
              <a:prstGeom prst="dodecagon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Dodecagon 70">
                <a:extLst>
                  <a:ext uri="{FF2B5EF4-FFF2-40B4-BE49-F238E27FC236}">
                    <a16:creationId xmlns:a16="http://schemas.microsoft.com/office/drawing/2014/main" id="{07E5B1A2-2133-4519-8EB6-3DEE30D2AC97}"/>
                  </a:ext>
                </a:extLst>
              </p:cNvPr>
              <p:cNvSpPr/>
              <p:nvPr/>
            </p:nvSpPr>
            <p:spPr>
              <a:xfrm>
                <a:off x="8546336" y="274796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Dodecagon 71">
                <a:extLst>
                  <a:ext uri="{FF2B5EF4-FFF2-40B4-BE49-F238E27FC236}">
                    <a16:creationId xmlns:a16="http://schemas.microsoft.com/office/drawing/2014/main" id="{48D9DBB5-D63F-4B0D-9309-7129FFB02D29}"/>
                  </a:ext>
                </a:extLst>
              </p:cNvPr>
              <p:cNvSpPr/>
              <p:nvPr/>
            </p:nvSpPr>
            <p:spPr>
              <a:xfrm>
                <a:off x="8698736" y="2900364"/>
                <a:ext cx="228600" cy="76199"/>
              </a:xfrm>
              <a:prstGeom prst="dodecago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Dodecagon 72">
                <a:extLst>
                  <a:ext uri="{FF2B5EF4-FFF2-40B4-BE49-F238E27FC236}">
                    <a16:creationId xmlns:a16="http://schemas.microsoft.com/office/drawing/2014/main" id="{70E61E39-4CD0-4970-9163-08E27863FCB7}"/>
                  </a:ext>
                </a:extLst>
              </p:cNvPr>
              <p:cNvSpPr/>
              <p:nvPr/>
            </p:nvSpPr>
            <p:spPr>
              <a:xfrm>
                <a:off x="8851136" y="305276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Dodecagon 73">
                <a:extLst>
                  <a:ext uri="{FF2B5EF4-FFF2-40B4-BE49-F238E27FC236}">
                    <a16:creationId xmlns:a16="http://schemas.microsoft.com/office/drawing/2014/main" id="{2FEB0287-2927-44F3-8BFB-BF7A7925C8E2}"/>
                  </a:ext>
                </a:extLst>
              </p:cNvPr>
              <p:cNvSpPr/>
              <p:nvPr/>
            </p:nvSpPr>
            <p:spPr>
              <a:xfrm>
                <a:off x="9003536" y="320516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Dodecagon 74">
                <a:extLst>
                  <a:ext uri="{FF2B5EF4-FFF2-40B4-BE49-F238E27FC236}">
                    <a16:creationId xmlns:a16="http://schemas.microsoft.com/office/drawing/2014/main" id="{6F1CD663-B7A5-452F-A85E-FB3952E8162A}"/>
                  </a:ext>
                </a:extLst>
              </p:cNvPr>
              <p:cNvSpPr/>
              <p:nvPr/>
            </p:nvSpPr>
            <p:spPr>
              <a:xfrm>
                <a:off x="7901671" y="2432644"/>
                <a:ext cx="228600" cy="76199"/>
              </a:xfrm>
              <a:prstGeom prst="dodecagon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Dodecagon 75">
                <a:extLst>
                  <a:ext uri="{FF2B5EF4-FFF2-40B4-BE49-F238E27FC236}">
                    <a16:creationId xmlns:a16="http://schemas.microsoft.com/office/drawing/2014/main" id="{33C5374E-803B-4E4A-9D90-73F242E01675}"/>
                  </a:ext>
                </a:extLst>
              </p:cNvPr>
              <p:cNvSpPr/>
              <p:nvPr/>
            </p:nvSpPr>
            <p:spPr>
              <a:xfrm>
                <a:off x="8054071" y="25850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Dodecagon 76">
                <a:extLst>
                  <a:ext uri="{FF2B5EF4-FFF2-40B4-BE49-F238E27FC236}">
                    <a16:creationId xmlns:a16="http://schemas.microsoft.com/office/drawing/2014/main" id="{8D75B2E3-210D-4272-A98F-AA5D41CD0A48}"/>
                  </a:ext>
                </a:extLst>
              </p:cNvPr>
              <p:cNvSpPr/>
              <p:nvPr/>
            </p:nvSpPr>
            <p:spPr>
              <a:xfrm>
                <a:off x="8206471" y="27374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Dodecagon 77">
                <a:extLst>
                  <a:ext uri="{FF2B5EF4-FFF2-40B4-BE49-F238E27FC236}">
                    <a16:creationId xmlns:a16="http://schemas.microsoft.com/office/drawing/2014/main" id="{6D8720C3-96F1-4B1E-AEA2-AF7C67587A17}"/>
                  </a:ext>
                </a:extLst>
              </p:cNvPr>
              <p:cNvSpPr/>
              <p:nvPr/>
            </p:nvSpPr>
            <p:spPr>
              <a:xfrm>
                <a:off x="8358871" y="28898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Dodecagon 78">
                <a:extLst>
                  <a:ext uri="{FF2B5EF4-FFF2-40B4-BE49-F238E27FC236}">
                    <a16:creationId xmlns:a16="http://schemas.microsoft.com/office/drawing/2014/main" id="{FAC10BA8-8987-4C47-93D1-4858E8603CF6}"/>
                  </a:ext>
                </a:extLst>
              </p:cNvPr>
              <p:cNvSpPr/>
              <p:nvPr/>
            </p:nvSpPr>
            <p:spPr>
              <a:xfrm>
                <a:off x="8511271" y="30422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Dodecagon 79">
                <a:extLst>
                  <a:ext uri="{FF2B5EF4-FFF2-40B4-BE49-F238E27FC236}">
                    <a16:creationId xmlns:a16="http://schemas.microsoft.com/office/drawing/2014/main" id="{9930C77B-A67D-48FE-8EFA-11D40879A803}"/>
                  </a:ext>
                </a:extLst>
              </p:cNvPr>
              <p:cNvSpPr/>
              <p:nvPr/>
            </p:nvSpPr>
            <p:spPr>
              <a:xfrm>
                <a:off x="8663671" y="31946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Dodecagon 80">
                <a:extLst>
                  <a:ext uri="{FF2B5EF4-FFF2-40B4-BE49-F238E27FC236}">
                    <a16:creationId xmlns:a16="http://schemas.microsoft.com/office/drawing/2014/main" id="{B01AA349-C971-4034-985C-9F67F5D51B1C}"/>
                  </a:ext>
                </a:extLst>
              </p:cNvPr>
              <p:cNvSpPr/>
              <p:nvPr/>
            </p:nvSpPr>
            <p:spPr>
              <a:xfrm>
                <a:off x="10792590" y="2766005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Dodecagon 81">
                <a:extLst>
                  <a:ext uri="{FF2B5EF4-FFF2-40B4-BE49-F238E27FC236}">
                    <a16:creationId xmlns:a16="http://schemas.microsoft.com/office/drawing/2014/main" id="{42B177DE-D33B-4A61-ADA4-2F19C75635E8}"/>
                  </a:ext>
                </a:extLst>
              </p:cNvPr>
              <p:cNvSpPr/>
              <p:nvPr/>
            </p:nvSpPr>
            <p:spPr>
              <a:xfrm>
                <a:off x="7915158" y="2757325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Dodecagon 82">
                <a:extLst>
                  <a:ext uri="{FF2B5EF4-FFF2-40B4-BE49-F238E27FC236}">
                    <a16:creationId xmlns:a16="http://schemas.microsoft.com/office/drawing/2014/main" id="{1746C4BE-A9EC-45AF-8C64-0D45A8764042}"/>
                  </a:ext>
                </a:extLst>
              </p:cNvPr>
              <p:cNvSpPr/>
              <p:nvPr/>
            </p:nvSpPr>
            <p:spPr>
              <a:xfrm>
                <a:off x="8067558" y="2909725"/>
                <a:ext cx="228600" cy="76199"/>
              </a:xfrm>
              <a:prstGeom prst="dodecagon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Dodecagon 83">
                <a:extLst>
                  <a:ext uri="{FF2B5EF4-FFF2-40B4-BE49-F238E27FC236}">
                    <a16:creationId xmlns:a16="http://schemas.microsoft.com/office/drawing/2014/main" id="{1FF0B083-7EC9-4983-A1E3-1522C458BE63}"/>
                  </a:ext>
                </a:extLst>
              </p:cNvPr>
              <p:cNvSpPr/>
              <p:nvPr/>
            </p:nvSpPr>
            <p:spPr>
              <a:xfrm>
                <a:off x="8219958" y="3062125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Dodecagon 84">
                <a:extLst>
                  <a:ext uri="{FF2B5EF4-FFF2-40B4-BE49-F238E27FC236}">
                    <a16:creationId xmlns:a16="http://schemas.microsoft.com/office/drawing/2014/main" id="{950CF875-C593-46B0-A94B-7B6901F34B10}"/>
                  </a:ext>
                </a:extLst>
              </p:cNvPr>
              <p:cNvSpPr/>
              <p:nvPr/>
            </p:nvSpPr>
            <p:spPr>
              <a:xfrm>
                <a:off x="10395689" y="2087129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Dodecagon 85">
                <a:extLst>
                  <a:ext uri="{FF2B5EF4-FFF2-40B4-BE49-F238E27FC236}">
                    <a16:creationId xmlns:a16="http://schemas.microsoft.com/office/drawing/2014/main" id="{5417AF01-1BEE-444D-9700-67CA7D981509}"/>
                  </a:ext>
                </a:extLst>
              </p:cNvPr>
              <p:cNvSpPr/>
              <p:nvPr/>
            </p:nvSpPr>
            <p:spPr>
              <a:xfrm>
                <a:off x="10501122" y="3016873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Dodecagon 86">
                <a:extLst>
                  <a:ext uri="{FF2B5EF4-FFF2-40B4-BE49-F238E27FC236}">
                    <a16:creationId xmlns:a16="http://schemas.microsoft.com/office/drawing/2014/main" id="{DF6B31E8-1B29-4832-B9F2-A0D84306ADFB}"/>
                  </a:ext>
                </a:extLst>
              </p:cNvPr>
              <p:cNvSpPr/>
              <p:nvPr/>
            </p:nvSpPr>
            <p:spPr>
              <a:xfrm>
                <a:off x="10236976" y="3156544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Dodecagon 87">
                <a:extLst>
                  <a:ext uri="{FF2B5EF4-FFF2-40B4-BE49-F238E27FC236}">
                    <a16:creationId xmlns:a16="http://schemas.microsoft.com/office/drawing/2014/main" id="{6FCB2043-F6F3-4538-8B6B-B7CB11B82FC9}"/>
                  </a:ext>
                </a:extLst>
              </p:cNvPr>
              <p:cNvSpPr/>
              <p:nvPr/>
            </p:nvSpPr>
            <p:spPr>
              <a:xfrm>
                <a:off x="10548089" y="2239529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Dodecagon 88">
                <a:extLst>
                  <a:ext uri="{FF2B5EF4-FFF2-40B4-BE49-F238E27FC236}">
                    <a16:creationId xmlns:a16="http://schemas.microsoft.com/office/drawing/2014/main" id="{A338A130-9E24-4906-96A1-83603C942A1F}"/>
                  </a:ext>
                </a:extLst>
              </p:cNvPr>
              <p:cNvSpPr/>
              <p:nvPr/>
            </p:nvSpPr>
            <p:spPr>
              <a:xfrm>
                <a:off x="10700489" y="2391929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Dodecagon 89">
                <a:extLst>
                  <a:ext uri="{FF2B5EF4-FFF2-40B4-BE49-F238E27FC236}">
                    <a16:creationId xmlns:a16="http://schemas.microsoft.com/office/drawing/2014/main" id="{43EF078B-4D0B-432A-8A73-1E81539EB2C3}"/>
                  </a:ext>
                </a:extLst>
              </p:cNvPr>
              <p:cNvSpPr/>
              <p:nvPr/>
            </p:nvSpPr>
            <p:spPr>
              <a:xfrm>
                <a:off x="10852889" y="2544329"/>
                <a:ext cx="228600" cy="76199"/>
              </a:xfrm>
              <a:prstGeom prst="dodec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Callout: Line 9">
              <a:extLst>
                <a:ext uri="{FF2B5EF4-FFF2-40B4-BE49-F238E27FC236}">
                  <a16:creationId xmlns:a16="http://schemas.microsoft.com/office/drawing/2014/main" id="{708781D3-979C-4E80-A11A-5D1E6797E884}"/>
                </a:ext>
              </a:extLst>
            </p:cNvPr>
            <p:cNvSpPr/>
            <p:nvPr/>
          </p:nvSpPr>
          <p:spPr>
            <a:xfrm>
              <a:off x="11123517" y="1775842"/>
              <a:ext cx="636069" cy="349386"/>
            </a:xfrm>
            <a:prstGeom prst="borderCallout1">
              <a:avLst>
                <a:gd name="adj1" fmla="val 18750"/>
                <a:gd name="adj2" fmla="val -8333"/>
                <a:gd name="adj3" fmla="val 88154"/>
                <a:gd name="adj4" fmla="val -36661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69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AD98BF1-A3E3-46C6-9E9C-66F665D1B68C}"/>
              </a:ext>
            </a:extLst>
          </p:cNvPr>
          <p:cNvGrpSpPr/>
          <p:nvPr/>
        </p:nvGrpSpPr>
        <p:grpSpPr>
          <a:xfrm>
            <a:off x="8532812" y="4702492"/>
            <a:ext cx="3032346" cy="1143000"/>
            <a:chOff x="8532812" y="4702492"/>
            <a:chExt cx="3032346" cy="11430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211B9FF-1CF8-4D22-8B91-569E78BDD6DA}"/>
                </a:ext>
              </a:extLst>
            </p:cNvPr>
            <p:cNvGrpSpPr/>
            <p:nvPr/>
          </p:nvGrpSpPr>
          <p:grpSpPr>
            <a:xfrm>
              <a:off x="8532812" y="4702492"/>
              <a:ext cx="1981200" cy="1143000"/>
              <a:chOff x="8532812" y="4702492"/>
              <a:chExt cx="1981200" cy="1143000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05019455-51C0-4785-9A74-A12DB7CEE664}"/>
                  </a:ext>
                </a:extLst>
              </p:cNvPr>
              <p:cNvSpPr/>
              <p:nvPr/>
            </p:nvSpPr>
            <p:spPr>
              <a:xfrm>
                <a:off x="8532812" y="4702492"/>
                <a:ext cx="1981200" cy="1143000"/>
              </a:xfrm>
              <a:prstGeom prst="ellipse">
                <a:avLst/>
              </a:prstGeom>
              <a:noFill/>
              <a:ln w="381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Dodecagon 90">
                <a:extLst>
                  <a:ext uri="{FF2B5EF4-FFF2-40B4-BE49-F238E27FC236}">
                    <a16:creationId xmlns:a16="http://schemas.microsoft.com/office/drawing/2014/main" id="{47B549B6-D784-4CAD-BDB8-01057B5417F9}"/>
                  </a:ext>
                </a:extLst>
              </p:cNvPr>
              <p:cNvSpPr/>
              <p:nvPr/>
            </p:nvSpPr>
            <p:spPr>
              <a:xfrm>
                <a:off x="9332912" y="4800600"/>
                <a:ext cx="228600" cy="76199"/>
              </a:xfrm>
              <a:prstGeom prst="dodec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Dodecagon 91">
                <a:extLst>
                  <a:ext uri="{FF2B5EF4-FFF2-40B4-BE49-F238E27FC236}">
                    <a16:creationId xmlns:a16="http://schemas.microsoft.com/office/drawing/2014/main" id="{F3E40648-554A-43EF-BA0D-3C3A5597D87F}"/>
                  </a:ext>
                </a:extLst>
              </p:cNvPr>
              <p:cNvSpPr/>
              <p:nvPr/>
            </p:nvSpPr>
            <p:spPr>
              <a:xfrm>
                <a:off x="9485312" y="4953000"/>
                <a:ext cx="228600" cy="76199"/>
              </a:xfrm>
              <a:prstGeom prst="dodecagon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Dodecagon 92">
                <a:extLst>
                  <a:ext uri="{FF2B5EF4-FFF2-40B4-BE49-F238E27FC236}">
                    <a16:creationId xmlns:a16="http://schemas.microsoft.com/office/drawing/2014/main" id="{0D4C0E88-65F8-433C-89D5-F97325F50E88}"/>
                  </a:ext>
                </a:extLst>
              </p:cNvPr>
              <p:cNvSpPr/>
              <p:nvPr/>
            </p:nvSpPr>
            <p:spPr>
              <a:xfrm>
                <a:off x="9637712" y="5105400"/>
                <a:ext cx="228600" cy="76199"/>
              </a:xfrm>
              <a:prstGeom prst="dodecagon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Dodecagon 93">
                <a:extLst>
                  <a:ext uri="{FF2B5EF4-FFF2-40B4-BE49-F238E27FC236}">
                    <a16:creationId xmlns:a16="http://schemas.microsoft.com/office/drawing/2014/main" id="{7B17CA4B-6279-412A-9B1F-8B5A57104F65}"/>
                  </a:ext>
                </a:extLst>
              </p:cNvPr>
              <p:cNvSpPr/>
              <p:nvPr/>
            </p:nvSpPr>
            <p:spPr>
              <a:xfrm>
                <a:off x="9790112" y="5257800"/>
                <a:ext cx="228600" cy="76199"/>
              </a:xfrm>
              <a:prstGeom prst="dodecagon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Dodecagon 94">
                <a:extLst>
                  <a:ext uri="{FF2B5EF4-FFF2-40B4-BE49-F238E27FC236}">
                    <a16:creationId xmlns:a16="http://schemas.microsoft.com/office/drawing/2014/main" id="{B3DD9877-B357-42A1-BA25-EA59075AB431}"/>
                  </a:ext>
                </a:extLst>
              </p:cNvPr>
              <p:cNvSpPr/>
              <p:nvPr/>
            </p:nvSpPr>
            <p:spPr>
              <a:xfrm>
                <a:off x="9942512" y="5410200"/>
                <a:ext cx="228600" cy="76199"/>
              </a:xfrm>
              <a:prstGeom prst="dodecagon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Dodecagon 95">
                <a:extLst>
                  <a:ext uri="{FF2B5EF4-FFF2-40B4-BE49-F238E27FC236}">
                    <a16:creationId xmlns:a16="http://schemas.microsoft.com/office/drawing/2014/main" id="{E76A42E0-9D64-4137-8A41-A3A5E143F523}"/>
                  </a:ext>
                </a:extLst>
              </p:cNvPr>
              <p:cNvSpPr/>
              <p:nvPr/>
            </p:nvSpPr>
            <p:spPr>
              <a:xfrm>
                <a:off x="10171112" y="5267147"/>
                <a:ext cx="228600" cy="76199"/>
              </a:xfrm>
              <a:prstGeom prst="dodecagon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Dodecagon 96">
                <a:extLst>
                  <a:ext uri="{FF2B5EF4-FFF2-40B4-BE49-F238E27FC236}">
                    <a16:creationId xmlns:a16="http://schemas.microsoft.com/office/drawing/2014/main" id="{4D95191C-9699-47C6-94BA-6E6C052D157F}"/>
                  </a:ext>
                </a:extLst>
              </p:cNvPr>
              <p:cNvSpPr/>
              <p:nvPr/>
            </p:nvSpPr>
            <p:spPr>
              <a:xfrm>
                <a:off x="9047162" y="4800600"/>
                <a:ext cx="228600" cy="76199"/>
              </a:xfrm>
              <a:prstGeom prst="dodecagon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Dodecagon 97">
                <a:extLst>
                  <a:ext uri="{FF2B5EF4-FFF2-40B4-BE49-F238E27FC236}">
                    <a16:creationId xmlns:a16="http://schemas.microsoft.com/office/drawing/2014/main" id="{6E6D984A-7EEA-4E84-8AFF-7A003CCD58B5}"/>
                  </a:ext>
                </a:extLst>
              </p:cNvPr>
              <p:cNvSpPr/>
              <p:nvPr/>
            </p:nvSpPr>
            <p:spPr>
              <a:xfrm>
                <a:off x="9199562" y="4953000"/>
                <a:ext cx="228600" cy="76199"/>
              </a:xfrm>
              <a:prstGeom prst="dodecagon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Dodecagon 98">
                <a:extLst>
                  <a:ext uri="{FF2B5EF4-FFF2-40B4-BE49-F238E27FC236}">
                    <a16:creationId xmlns:a16="http://schemas.microsoft.com/office/drawing/2014/main" id="{65055818-35F4-478A-A0CE-5008551AEDBC}"/>
                  </a:ext>
                </a:extLst>
              </p:cNvPr>
              <p:cNvSpPr/>
              <p:nvPr/>
            </p:nvSpPr>
            <p:spPr>
              <a:xfrm>
                <a:off x="9351962" y="5105400"/>
                <a:ext cx="228600" cy="76199"/>
              </a:xfrm>
              <a:prstGeom prst="dodecagon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Dodecagon 99">
                <a:extLst>
                  <a:ext uri="{FF2B5EF4-FFF2-40B4-BE49-F238E27FC236}">
                    <a16:creationId xmlns:a16="http://schemas.microsoft.com/office/drawing/2014/main" id="{F50CD32B-D051-4595-802D-D9AE630F32C3}"/>
                  </a:ext>
                </a:extLst>
              </p:cNvPr>
              <p:cNvSpPr/>
              <p:nvPr/>
            </p:nvSpPr>
            <p:spPr>
              <a:xfrm>
                <a:off x="9504362" y="5257800"/>
                <a:ext cx="228600" cy="76199"/>
              </a:xfrm>
              <a:prstGeom prst="dodecagon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Dodecagon 100">
                <a:extLst>
                  <a:ext uri="{FF2B5EF4-FFF2-40B4-BE49-F238E27FC236}">
                    <a16:creationId xmlns:a16="http://schemas.microsoft.com/office/drawing/2014/main" id="{9827E148-B27B-436E-9C13-475CCA4C19C6}"/>
                  </a:ext>
                </a:extLst>
              </p:cNvPr>
              <p:cNvSpPr/>
              <p:nvPr/>
            </p:nvSpPr>
            <p:spPr>
              <a:xfrm>
                <a:off x="9656762" y="5410200"/>
                <a:ext cx="228600" cy="76199"/>
              </a:xfrm>
              <a:prstGeom prst="dodecagon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Dodecagon 101">
                <a:extLst>
                  <a:ext uri="{FF2B5EF4-FFF2-40B4-BE49-F238E27FC236}">
                    <a16:creationId xmlns:a16="http://schemas.microsoft.com/office/drawing/2014/main" id="{FCB716BD-65C8-4EAD-8146-1974AF66D141}"/>
                  </a:ext>
                </a:extLst>
              </p:cNvPr>
              <p:cNvSpPr/>
              <p:nvPr/>
            </p:nvSpPr>
            <p:spPr>
              <a:xfrm>
                <a:off x="9809162" y="5562600"/>
                <a:ext cx="228600" cy="76199"/>
              </a:xfrm>
              <a:prstGeom prst="dodecagon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Dodecagon 102">
                <a:extLst>
                  <a:ext uri="{FF2B5EF4-FFF2-40B4-BE49-F238E27FC236}">
                    <a16:creationId xmlns:a16="http://schemas.microsoft.com/office/drawing/2014/main" id="{3B98128D-3101-41E0-BEC5-FC37157AEF58}"/>
                  </a:ext>
                </a:extLst>
              </p:cNvPr>
              <p:cNvSpPr/>
              <p:nvPr/>
            </p:nvSpPr>
            <p:spPr>
              <a:xfrm>
                <a:off x="8804126" y="4927549"/>
                <a:ext cx="228600" cy="76199"/>
              </a:xfrm>
              <a:prstGeom prst="dodecagon">
                <a:avLst/>
              </a:prstGeom>
              <a:solidFill>
                <a:srgbClr val="FFC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Dodecagon 103">
                <a:extLst>
                  <a:ext uri="{FF2B5EF4-FFF2-40B4-BE49-F238E27FC236}">
                    <a16:creationId xmlns:a16="http://schemas.microsoft.com/office/drawing/2014/main" id="{E831AC83-CF5B-4C4C-8C43-069EE075B0ED}"/>
                  </a:ext>
                </a:extLst>
              </p:cNvPr>
              <p:cNvSpPr/>
              <p:nvPr/>
            </p:nvSpPr>
            <p:spPr>
              <a:xfrm>
                <a:off x="8956526" y="5079949"/>
                <a:ext cx="228600" cy="76199"/>
              </a:xfrm>
              <a:prstGeom prst="dodecagon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Dodecagon 104">
                <a:extLst>
                  <a:ext uri="{FF2B5EF4-FFF2-40B4-BE49-F238E27FC236}">
                    <a16:creationId xmlns:a16="http://schemas.microsoft.com/office/drawing/2014/main" id="{B1C1C532-1F2B-4FD7-B704-1A5FC9FF1BBC}"/>
                  </a:ext>
                </a:extLst>
              </p:cNvPr>
              <p:cNvSpPr/>
              <p:nvPr/>
            </p:nvSpPr>
            <p:spPr>
              <a:xfrm>
                <a:off x="9108926" y="5232349"/>
                <a:ext cx="228600" cy="76199"/>
              </a:xfrm>
              <a:prstGeom prst="dodecagon">
                <a:avLst/>
              </a:prstGeom>
              <a:solidFill>
                <a:srgbClr val="0070C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Dodecagon 105">
                <a:extLst>
                  <a:ext uri="{FF2B5EF4-FFF2-40B4-BE49-F238E27FC236}">
                    <a16:creationId xmlns:a16="http://schemas.microsoft.com/office/drawing/2014/main" id="{6B884B51-08E4-416D-B6E0-43958EED81D6}"/>
                  </a:ext>
                </a:extLst>
              </p:cNvPr>
              <p:cNvSpPr/>
              <p:nvPr/>
            </p:nvSpPr>
            <p:spPr>
              <a:xfrm>
                <a:off x="9261326" y="5384749"/>
                <a:ext cx="228600" cy="76199"/>
              </a:xfrm>
              <a:prstGeom prst="dodecagon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Dodecagon 106">
                <a:extLst>
                  <a:ext uri="{FF2B5EF4-FFF2-40B4-BE49-F238E27FC236}">
                    <a16:creationId xmlns:a16="http://schemas.microsoft.com/office/drawing/2014/main" id="{AF00D3AC-2376-4AFB-9956-A4D0093BDF4B}"/>
                  </a:ext>
                </a:extLst>
              </p:cNvPr>
              <p:cNvSpPr/>
              <p:nvPr/>
            </p:nvSpPr>
            <p:spPr>
              <a:xfrm>
                <a:off x="9413726" y="5537149"/>
                <a:ext cx="228600" cy="76199"/>
              </a:xfrm>
              <a:prstGeom prst="dodecagon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Dodecagon 107">
                <a:extLst>
                  <a:ext uri="{FF2B5EF4-FFF2-40B4-BE49-F238E27FC236}">
                    <a16:creationId xmlns:a16="http://schemas.microsoft.com/office/drawing/2014/main" id="{88245A72-E907-460A-B2EF-5E12E356A788}"/>
                  </a:ext>
                </a:extLst>
              </p:cNvPr>
              <p:cNvSpPr/>
              <p:nvPr/>
            </p:nvSpPr>
            <p:spPr>
              <a:xfrm>
                <a:off x="9566126" y="5689549"/>
                <a:ext cx="228600" cy="76199"/>
              </a:xfrm>
              <a:prstGeom prst="dodecagon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Dodecagon 108">
                <a:extLst>
                  <a:ext uri="{FF2B5EF4-FFF2-40B4-BE49-F238E27FC236}">
                    <a16:creationId xmlns:a16="http://schemas.microsoft.com/office/drawing/2014/main" id="{A5BDE232-5B5B-48EB-B872-B985560F9F59}"/>
                  </a:ext>
                </a:extLst>
              </p:cNvPr>
              <p:cNvSpPr/>
              <p:nvPr/>
            </p:nvSpPr>
            <p:spPr>
              <a:xfrm>
                <a:off x="8634413" y="5118048"/>
                <a:ext cx="228600" cy="76199"/>
              </a:xfrm>
              <a:prstGeom prst="dodecagon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Dodecagon 109">
                <a:extLst>
                  <a:ext uri="{FF2B5EF4-FFF2-40B4-BE49-F238E27FC236}">
                    <a16:creationId xmlns:a16="http://schemas.microsoft.com/office/drawing/2014/main" id="{B14361EE-20C4-4BC4-9BC7-E6DC51CB2DA7}"/>
                  </a:ext>
                </a:extLst>
              </p:cNvPr>
              <p:cNvSpPr/>
              <p:nvPr/>
            </p:nvSpPr>
            <p:spPr>
              <a:xfrm>
                <a:off x="8786813" y="5270448"/>
                <a:ext cx="228600" cy="76199"/>
              </a:xfrm>
              <a:prstGeom prst="dodecagon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Dodecagon 110">
                <a:extLst>
                  <a:ext uri="{FF2B5EF4-FFF2-40B4-BE49-F238E27FC236}">
                    <a16:creationId xmlns:a16="http://schemas.microsoft.com/office/drawing/2014/main" id="{487F24CE-D24A-4F2F-86DB-912D7B900F47}"/>
                  </a:ext>
                </a:extLst>
              </p:cNvPr>
              <p:cNvSpPr/>
              <p:nvPr/>
            </p:nvSpPr>
            <p:spPr>
              <a:xfrm>
                <a:off x="8939213" y="5422848"/>
                <a:ext cx="228600" cy="76199"/>
              </a:xfrm>
              <a:prstGeom prst="dodecagon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Dodecagon 111">
                <a:extLst>
                  <a:ext uri="{FF2B5EF4-FFF2-40B4-BE49-F238E27FC236}">
                    <a16:creationId xmlns:a16="http://schemas.microsoft.com/office/drawing/2014/main" id="{1538239C-453D-49A0-B65C-EDBBDC5CB594}"/>
                  </a:ext>
                </a:extLst>
              </p:cNvPr>
              <p:cNvSpPr/>
              <p:nvPr/>
            </p:nvSpPr>
            <p:spPr>
              <a:xfrm>
                <a:off x="9091613" y="5575248"/>
                <a:ext cx="228600" cy="76199"/>
              </a:xfrm>
              <a:prstGeom prst="dodecagon">
                <a:avLst/>
              </a:prstGeom>
              <a:solidFill>
                <a:schemeClr val="accent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Dodecagon 112">
                <a:extLst>
                  <a:ext uri="{FF2B5EF4-FFF2-40B4-BE49-F238E27FC236}">
                    <a16:creationId xmlns:a16="http://schemas.microsoft.com/office/drawing/2014/main" id="{755931A5-FCFB-45DB-B3D8-A8C6AE9431CF}"/>
                  </a:ext>
                </a:extLst>
              </p:cNvPr>
              <p:cNvSpPr/>
              <p:nvPr/>
            </p:nvSpPr>
            <p:spPr>
              <a:xfrm>
                <a:off x="9244013" y="5727648"/>
                <a:ext cx="228600" cy="76199"/>
              </a:xfrm>
              <a:prstGeom prst="dodecagon">
                <a:avLst/>
              </a:prstGeom>
              <a:solidFill>
                <a:schemeClr val="tx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Dodecagon 113">
                <a:extLst>
                  <a:ext uri="{FF2B5EF4-FFF2-40B4-BE49-F238E27FC236}">
                    <a16:creationId xmlns:a16="http://schemas.microsoft.com/office/drawing/2014/main" id="{A8898FEC-4340-4641-8B23-C1AF5A4C4FBA}"/>
                  </a:ext>
                </a:extLst>
              </p:cNvPr>
              <p:cNvSpPr/>
              <p:nvPr/>
            </p:nvSpPr>
            <p:spPr>
              <a:xfrm>
                <a:off x="9713912" y="4810591"/>
                <a:ext cx="228600" cy="76199"/>
              </a:xfrm>
              <a:prstGeom prst="dodecagon">
                <a:avLst/>
              </a:prstGeom>
              <a:solidFill>
                <a:schemeClr val="accent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Dodecagon 114">
                <a:extLst>
                  <a:ext uri="{FF2B5EF4-FFF2-40B4-BE49-F238E27FC236}">
                    <a16:creationId xmlns:a16="http://schemas.microsoft.com/office/drawing/2014/main" id="{EEC11CCE-C667-471F-93B3-C4A7B026DB9D}"/>
                  </a:ext>
                </a:extLst>
              </p:cNvPr>
              <p:cNvSpPr/>
              <p:nvPr/>
            </p:nvSpPr>
            <p:spPr>
              <a:xfrm>
                <a:off x="9866312" y="4962991"/>
                <a:ext cx="228600" cy="76199"/>
              </a:xfrm>
              <a:prstGeom prst="dodecagon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Dodecagon 115">
                <a:extLst>
                  <a:ext uri="{FF2B5EF4-FFF2-40B4-BE49-F238E27FC236}">
                    <a16:creationId xmlns:a16="http://schemas.microsoft.com/office/drawing/2014/main" id="{F8810A70-D22D-40A8-B308-00FDB36BF68F}"/>
                  </a:ext>
                </a:extLst>
              </p:cNvPr>
              <p:cNvSpPr/>
              <p:nvPr/>
            </p:nvSpPr>
            <p:spPr>
              <a:xfrm>
                <a:off x="10018712" y="5115391"/>
                <a:ext cx="228600" cy="76199"/>
              </a:xfrm>
              <a:prstGeom prst="dodecagon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Callout: Line 10">
              <a:extLst>
                <a:ext uri="{FF2B5EF4-FFF2-40B4-BE49-F238E27FC236}">
                  <a16:creationId xmlns:a16="http://schemas.microsoft.com/office/drawing/2014/main" id="{216CD706-2D02-442B-99BE-45533043825F}"/>
                </a:ext>
              </a:extLst>
            </p:cNvPr>
            <p:cNvSpPr/>
            <p:nvPr/>
          </p:nvSpPr>
          <p:spPr>
            <a:xfrm>
              <a:off x="10929089" y="5232349"/>
              <a:ext cx="636069" cy="380999"/>
            </a:xfrm>
            <a:prstGeom prst="borderCallout1">
              <a:avLst>
                <a:gd name="adj1" fmla="val 18750"/>
                <a:gd name="adj2" fmla="val -8333"/>
                <a:gd name="adj3" fmla="val 70049"/>
                <a:gd name="adj4" fmla="val -7778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141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FDCCB-F22C-483D-8562-DD1407EB7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1</a:t>
            </a:r>
            <a:r>
              <a:rPr lang="en-US" baseline="30000"/>
              <a:t>st</a:t>
            </a:r>
            <a:r>
              <a:rPr lang="en-US"/>
              <a:t> Round Candidates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B6410-885B-4AFA-837B-91E5D583A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982" y="1690689"/>
            <a:ext cx="10512862" cy="4351338"/>
          </a:xfrm>
        </p:spPr>
        <p:txBody>
          <a:bodyPr/>
          <a:lstStyle/>
          <a:p>
            <a:r>
              <a:rPr lang="en-US" dirty="0"/>
              <a:t>82 submissions received. </a:t>
            </a:r>
          </a:p>
          <a:p>
            <a:r>
              <a:rPr lang="en-US" sz="2800" dirty="0">
                <a:hlinkClick r:id="rId2"/>
              </a:rPr>
              <a:t>69 accepted </a:t>
            </a:r>
            <a:r>
              <a:rPr lang="en-US" sz="2800" dirty="0"/>
              <a:t>as “complete and proper”   (5 withdrew)</a:t>
            </a:r>
          </a:p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1D6C77-BECA-4491-9587-62888BB867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63515"/>
              </p:ext>
            </p:extLst>
          </p:nvPr>
        </p:nvGraphicFramePr>
        <p:xfrm>
          <a:off x="1370012" y="3016252"/>
          <a:ext cx="9448800" cy="33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19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7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51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4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Signatures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KEM/Encryption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Lattice-based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Code-based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Multi-variate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Symmetric-based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300">
                <a:tc>
                  <a:txBody>
                    <a:bodyPr/>
                    <a:lstStyle/>
                    <a:p>
                      <a:r>
                        <a:rPr lang="en-US" sz="2000" dirty="0"/>
                        <a:t>Total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64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1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10DD-60C6-4E51-BB36-B90379AE1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1</a:t>
            </a:r>
            <a:r>
              <a:rPr lang="en-US" baseline="30000" dirty="0"/>
              <a:t>st</a:t>
            </a:r>
            <a:r>
              <a:rPr lang="en-US" dirty="0"/>
              <a:t> 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0AD27-B1DE-4864-9582-27B8232B1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2" y="2133601"/>
            <a:ext cx="10078293" cy="3931920"/>
          </a:xfrm>
        </p:spPr>
        <p:txBody>
          <a:bodyPr>
            <a:normAutofit/>
          </a:bodyPr>
          <a:lstStyle/>
          <a:p>
            <a:r>
              <a:rPr lang="en-US" dirty="0"/>
              <a:t>Security analysis</a:t>
            </a:r>
          </a:p>
          <a:p>
            <a:pPr lvl="1"/>
            <a:r>
              <a:rPr lang="en-US" dirty="0"/>
              <a:t>Research publications at conferences and journals (e.g. </a:t>
            </a:r>
            <a:r>
              <a:rPr lang="en-US" dirty="0" err="1"/>
              <a:t>PQCrypto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Official comments - Over 300 official comments</a:t>
            </a:r>
          </a:p>
          <a:p>
            <a:pPr lvl="1"/>
            <a:r>
              <a:rPr lang="en-US" dirty="0"/>
              <a:t>E-mail discussions at pqc-forum – 926 posts</a:t>
            </a:r>
          </a:p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Evaluation resources include</a:t>
            </a:r>
          </a:p>
          <a:p>
            <a:pPr lvl="2"/>
            <a:r>
              <a:rPr lang="en-US" dirty="0"/>
              <a:t>NIST’s internal testing with submitters’ code</a:t>
            </a:r>
          </a:p>
          <a:p>
            <a:pPr lvl="2"/>
            <a:r>
              <a:rPr lang="en-US" dirty="0"/>
              <a:t>Preliminary benchmarks – SUPERCOP, </a:t>
            </a:r>
            <a:r>
              <a:rPr lang="en-US" dirty="0" err="1"/>
              <a:t>OpenQuantumSafe</a:t>
            </a:r>
            <a:r>
              <a:rPr lang="en-US" dirty="0"/>
              <a:t>, etc.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24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CD1FF-DF80-4D1F-8D93-E0CDC4C31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Selection of second round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74282-10C1-4EDB-997F-A128561B2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838" y="2133601"/>
            <a:ext cx="10076174" cy="3931920"/>
          </a:xfrm>
        </p:spPr>
        <p:txBody>
          <a:bodyPr>
            <a:normAutofit fontScale="92500"/>
          </a:bodyPr>
          <a:lstStyle/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Candidates for which we had reasonable confidence in their security, and that provided a clear design rationale and security proofs were considered for advancing</a:t>
            </a:r>
          </a:p>
          <a:p>
            <a:pPr lvl="1"/>
            <a:r>
              <a:rPr lang="en-US" dirty="0"/>
              <a:t>Candidates which were broken or significantly attacked were removed - Some candidates for which it was difficult to establish confidence in their security were left out of the second round</a:t>
            </a:r>
          </a:p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Submissions with obvious performance or size issues for existing applications were not under consideration to advance - even though they might have been well prepared with good ideas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3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337-DC44-498C-8FE4-1548C8973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46C27-A8B1-4518-A02C-1D7D5A061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12" y="1981200"/>
            <a:ext cx="10363200" cy="408432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 wanted to </a:t>
            </a:r>
            <a:r>
              <a:rPr lang="en-US" dirty="0">
                <a:solidFill>
                  <a:schemeClr val="tx1"/>
                </a:solidFill>
              </a:rPr>
              <a:t>keep algorithm diversity </a:t>
            </a:r>
            <a:r>
              <a:rPr lang="en-US" dirty="0"/>
              <a:t>and promote research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but ha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/>
              <a:t> to reduce the number of candidates to a manageable size for the community </a:t>
            </a:r>
          </a:p>
          <a:p>
            <a:pPr lvl="1"/>
            <a:r>
              <a:rPr lang="en-US" dirty="0"/>
              <a:t>It is hard to make comparison among candidates in different categories</a:t>
            </a:r>
          </a:p>
          <a:p>
            <a:pPr lvl="1"/>
            <a:r>
              <a:rPr lang="en-US" dirty="0"/>
              <a:t>Sometimes even in the same category, it is not always possible to rank them</a:t>
            </a:r>
          </a:p>
          <a:p>
            <a:r>
              <a:rPr lang="en-US" dirty="0"/>
              <a:t>Some candidates were merged </a:t>
            </a:r>
          </a:p>
          <a:p>
            <a:pPr lvl="1"/>
            <a:r>
              <a:rPr lang="en-US" dirty="0"/>
              <a:t>Round5 = Round2 + Hila5</a:t>
            </a:r>
          </a:p>
          <a:p>
            <a:pPr lvl="1"/>
            <a:r>
              <a:rPr lang="en-US" dirty="0"/>
              <a:t>Rollo = Lake + Locker + Ouroboros-R</a:t>
            </a:r>
          </a:p>
          <a:p>
            <a:pPr lvl="1"/>
            <a:r>
              <a:rPr lang="en-US" dirty="0"/>
              <a:t>NTRU = </a:t>
            </a:r>
            <a:r>
              <a:rPr lang="en-US" dirty="0" err="1"/>
              <a:t>NTRUEncrypt</a:t>
            </a:r>
            <a:r>
              <a:rPr lang="en-US" dirty="0"/>
              <a:t> + NTRU-HRSS-KEM</a:t>
            </a:r>
          </a:p>
          <a:p>
            <a:pPr lvl="1"/>
            <a:r>
              <a:rPr lang="en-US" dirty="0" err="1"/>
              <a:t>LEDAcrypt</a:t>
            </a:r>
            <a:r>
              <a:rPr lang="en-US" dirty="0"/>
              <a:t> = </a:t>
            </a:r>
            <a:r>
              <a:rPr lang="en-US" dirty="0" err="1"/>
              <a:t>LEDAkem</a:t>
            </a:r>
            <a:r>
              <a:rPr lang="en-US" dirty="0"/>
              <a:t> + </a:t>
            </a:r>
            <a:r>
              <a:rPr lang="en-US" dirty="0" err="1"/>
              <a:t>LEDApkc</a:t>
            </a:r>
            <a:endParaRPr lang="en-US" dirty="0"/>
          </a:p>
          <a:p>
            <a:r>
              <a:rPr lang="en-US" dirty="0"/>
              <a:t>We encouraged new members to join the relevant submission teams in the second round</a:t>
            </a:r>
          </a:p>
          <a:p>
            <a:pPr lvl="1"/>
            <a:r>
              <a:rPr lang="en-US" dirty="0"/>
              <a:t>It has been a community</a:t>
            </a:r>
            <a:r>
              <a:rPr lang="en-US" strike="sngStrike" dirty="0">
                <a:solidFill>
                  <a:srgbClr val="FF0000"/>
                </a:solidFill>
              </a:rPr>
              <a:t>’s</a:t>
            </a:r>
            <a:r>
              <a:rPr lang="en-US" dirty="0"/>
              <a:t> effort and all together we can get the best out of it</a:t>
            </a:r>
          </a:p>
        </p:txBody>
      </p:sp>
    </p:spTree>
    <p:extLst>
      <p:ext uri="{BB962C8B-B14F-4D97-AF65-F5344CB8AC3E}">
        <p14:creationId xmlns:p14="http://schemas.microsoft.com/office/powerpoint/2010/main" val="3329355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A8F76-2A83-4DA6-944F-4306574A5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round candidates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9623233-D1F6-4F5F-9269-ACBB2C4792EE}"/>
              </a:ext>
            </a:extLst>
          </p:cNvPr>
          <p:cNvCxnSpPr/>
          <p:nvPr/>
        </p:nvCxnSpPr>
        <p:spPr>
          <a:xfrm>
            <a:off x="6094412" y="1828800"/>
            <a:ext cx="0" cy="441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0EB7F2C-0B82-4317-B2D0-4E67F0DD6E58}"/>
              </a:ext>
            </a:extLst>
          </p:cNvPr>
          <p:cNvSpPr txBox="1"/>
          <p:nvPr/>
        </p:nvSpPr>
        <p:spPr>
          <a:xfrm>
            <a:off x="1446212" y="1828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KEMs/Encryption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B04FC0-348A-4282-86F6-D4B3EFB3EAF1}"/>
              </a:ext>
            </a:extLst>
          </p:cNvPr>
          <p:cNvSpPr txBox="1"/>
          <p:nvPr/>
        </p:nvSpPr>
        <p:spPr>
          <a:xfrm>
            <a:off x="6932612" y="1828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Signature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DC5B7F-0A23-4F59-AD8B-55863E25B7AA}"/>
              </a:ext>
            </a:extLst>
          </p:cNvPr>
          <p:cNvSpPr txBox="1"/>
          <p:nvPr/>
        </p:nvSpPr>
        <p:spPr>
          <a:xfrm>
            <a:off x="1199837" y="2438400"/>
            <a:ext cx="4513573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Lattice –based (9)</a:t>
            </a:r>
            <a:r>
              <a:rPr lang="en-US" dirty="0"/>
              <a:t>: </a:t>
            </a:r>
          </a:p>
          <a:p>
            <a:r>
              <a:rPr lang="en-US" dirty="0"/>
              <a:t>Crystals-</a:t>
            </a:r>
            <a:r>
              <a:rPr lang="en-US" dirty="0" err="1"/>
              <a:t>Kyber</a:t>
            </a:r>
            <a:r>
              <a:rPr lang="en-US" dirty="0"/>
              <a:t>; </a:t>
            </a:r>
            <a:r>
              <a:rPr lang="en-US" dirty="0" err="1"/>
              <a:t>FrodoKEM</a:t>
            </a:r>
            <a:r>
              <a:rPr lang="en-US" dirty="0"/>
              <a:t>; LAC; </a:t>
            </a:r>
            <a:r>
              <a:rPr lang="en-US" dirty="0" err="1"/>
              <a:t>NewHope</a:t>
            </a:r>
            <a:r>
              <a:rPr lang="en-US" dirty="0"/>
              <a:t>; NTRU; NTRU Prime; Round 5;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aber; Three Bears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C74D2C-5C84-4D5D-99D9-FC25B3165FD9}"/>
              </a:ext>
            </a:extLst>
          </p:cNvPr>
          <p:cNvSpPr txBox="1"/>
          <p:nvPr/>
        </p:nvSpPr>
        <p:spPr>
          <a:xfrm>
            <a:off x="1199836" y="4087608"/>
            <a:ext cx="4513573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Code –based (7)</a:t>
            </a:r>
            <a:r>
              <a:rPr lang="en-US" dirty="0"/>
              <a:t>: </a:t>
            </a:r>
          </a:p>
          <a:p>
            <a:r>
              <a:rPr lang="en-US" dirty="0"/>
              <a:t>Classic </a:t>
            </a:r>
            <a:r>
              <a:rPr lang="en-US" dirty="0" err="1"/>
              <a:t>McEliece</a:t>
            </a:r>
            <a:r>
              <a:rPr lang="en-US" dirty="0"/>
              <a:t>; NTS-KEM; BIKE; HQC; Rollo; </a:t>
            </a:r>
            <a:r>
              <a:rPr lang="en-US" dirty="0" err="1"/>
              <a:t>LEDAcrypt</a:t>
            </a:r>
            <a:r>
              <a:rPr lang="en-US" dirty="0"/>
              <a:t>; RQC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C6645A-9221-4B4F-AF24-F48708C090B3}"/>
              </a:ext>
            </a:extLst>
          </p:cNvPr>
          <p:cNvSpPr txBox="1"/>
          <p:nvPr/>
        </p:nvSpPr>
        <p:spPr>
          <a:xfrm>
            <a:off x="1269133" y="5410200"/>
            <a:ext cx="4513573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Isogeny –based (1)</a:t>
            </a:r>
            <a:r>
              <a:rPr lang="en-US" dirty="0"/>
              <a:t>: </a:t>
            </a:r>
          </a:p>
          <a:p>
            <a:r>
              <a:rPr lang="en-US" dirty="0"/>
              <a:t>SIKE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C3CB23-AEDC-4434-A1DC-6086DAA0ACC8}"/>
              </a:ext>
            </a:extLst>
          </p:cNvPr>
          <p:cNvSpPr txBox="1"/>
          <p:nvPr/>
        </p:nvSpPr>
        <p:spPr>
          <a:xfrm>
            <a:off x="6627812" y="2438400"/>
            <a:ext cx="4513573" cy="6463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Lattice –based (3)</a:t>
            </a:r>
            <a:r>
              <a:rPr lang="en-US" dirty="0"/>
              <a:t>: </a:t>
            </a:r>
          </a:p>
          <a:p>
            <a:r>
              <a:rPr lang="en-US" dirty="0"/>
              <a:t>Crystals-</a:t>
            </a:r>
            <a:r>
              <a:rPr lang="en-US" dirty="0" err="1"/>
              <a:t>Dilithium</a:t>
            </a:r>
            <a:r>
              <a:rPr lang="en-US" dirty="0"/>
              <a:t>; Falcon; </a:t>
            </a:r>
            <a:r>
              <a:rPr lang="en-US" dirty="0" err="1"/>
              <a:t>qTesla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B94A3E-24A2-4C0A-BA0F-7E649019BB80}"/>
              </a:ext>
            </a:extLst>
          </p:cNvPr>
          <p:cNvSpPr txBox="1"/>
          <p:nvPr/>
        </p:nvSpPr>
        <p:spPr>
          <a:xfrm>
            <a:off x="6627812" y="3339176"/>
            <a:ext cx="4513573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Symmetric –based (2) </a:t>
            </a:r>
            <a:r>
              <a:rPr lang="en-US" dirty="0"/>
              <a:t>: </a:t>
            </a:r>
          </a:p>
          <a:p>
            <a:r>
              <a:rPr lang="en-US" dirty="0" err="1"/>
              <a:t>Sphincs</a:t>
            </a:r>
            <a:r>
              <a:rPr lang="en-US" dirty="0"/>
              <a:t>+; Picnic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07B661-F153-44E8-B452-E53E62352CB9}"/>
              </a:ext>
            </a:extLst>
          </p:cNvPr>
          <p:cNvSpPr txBox="1"/>
          <p:nvPr/>
        </p:nvSpPr>
        <p:spPr>
          <a:xfrm>
            <a:off x="6652802" y="4239952"/>
            <a:ext cx="4513573" cy="646331"/>
          </a:xfrm>
          <a:prstGeom prst="rect">
            <a:avLst/>
          </a:prstGeom>
          <a:solidFill>
            <a:srgbClr val="CCFFFF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Multivariate (4)</a:t>
            </a:r>
            <a:r>
              <a:rPr lang="en-US" dirty="0"/>
              <a:t>: </a:t>
            </a:r>
          </a:p>
          <a:p>
            <a:r>
              <a:rPr lang="en-US" dirty="0" err="1"/>
              <a:t>GeMSS</a:t>
            </a:r>
            <a:r>
              <a:rPr lang="en-US" dirty="0"/>
              <a:t>; LUOV; MQDSS; Rainbow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23D666-A5B1-4DF2-99A0-80DCD6D70C17}"/>
              </a:ext>
            </a:extLst>
          </p:cNvPr>
          <p:cNvSpPr txBox="1"/>
          <p:nvPr/>
        </p:nvSpPr>
        <p:spPr>
          <a:xfrm>
            <a:off x="6627812" y="5410200"/>
            <a:ext cx="4363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See NISTIR 8240 for a summary of each of the 2nd round candidates</a:t>
            </a:r>
          </a:p>
        </p:txBody>
      </p:sp>
    </p:spTree>
    <p:extLst>
      <p:ext uri="{BB962C8B-B14F-4D97-AF65-F5344CB8AC3E}">
        <p14:creationId xmlns:p14="http://schemas.microsoft.com/office/powerpoint/2010/main" val="396330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CCED-9A60-49D9-B369-C8D1828F6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the 2</a:t>
            </a:r>
            <a:r>
              <a:rPr lang="en-US" baseline="30000" dirty="0"/>
              <a:t>nd</a:t>
            </a:r>
            <a:r>
              <a:rPr lang="en-US" dirty="0"/>
              <a:t> round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10E3B-18AB-4346-86BA-678E8CF43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838" y="2133600"/>
            <a:ext cx="9791267" cy="41909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round candidates cover algorithms in the most researched categories for post quantum cryptography</a:t>
            </a:r>
          </a:p>
          <a:p>
            <a:r>
              <a:rPr lang="en-US" dirty="0">
                <a:solidFill>
                  <a:schemeClr val="tx1"/>
                </a:solidFill>
              </a:rPr>
              <a:t>In the same category, candidates are designed with different ideas and mathematical structures, e.g.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Lattice-based includes LWE, RLWE, MLWE, Rounding, Error Correction, NTRU, etc.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Code-based category includes some candidates of rank-based variations, which are evaluated with significant different cryptanalysis approaches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Multivariate signature schemes include the Hidden Field Equations (</a:t>
            </a:r>
            <a:r>
              <a:rPr lang="en-US" dirty="0" err="1">
                <a:solidFill>
                  <a:schemeClr val="tx1"/>
                </a:solidFill>
              </a:rPr>
              <a:t>HFEv</a:t>
            </a:r>
            <a:r>
              <a:rPr lang="en-US" dirty="0">
                <a:solidFill>
                  <a:schemeClr val="tx1"/>
                </a:solidFill>
              </a:rPr>
              <a:t>-) family and also the Unbalanced Oil Vinegar (UOV) family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Signature schemes are either in hash-and-sign or in Fiat-Shamir format</a:t>
            </a:r>
          </a:p>
          <a:p>
            <a:r>
              <a:rPr lang="en-US" dirty="0">
                <a:solidFill>
                  <a:schemeClr val="tx1"/>
                </a:solidFill>
              </a:rPr>
              <a:t>The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round includes candidates with relatively conservative as well as more aggressive/optimized designs </a:t>
            </a:r>
          </a:p>
          <a:p>
            <a:r>
              <a:rPr lang="en-US" dirty="0">
                <a:solidFill>
                  <a:schemeClr val="tx1"/>
                </a:solidFill>
              </a:rPr>
              <a:t>The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round candidates provide a full spectrum for investigation</a:t>
            </a:r>
          </a:p>
        </p:txBody>
      </p:sp>
    </p:spTree>
    <p:extLst>
      <p:ext uri="{BB962C8B-B14F-4D97-AF65-F5344CB8AC3E}">
        <p14:creationId xmlns:p14="http://schemas.microsoft.com/office/powerpoint/2010/main" val="1839267618"/>
      </p:ext>
    </p:extLst>
  </p:cSld>
  <p:clrMapOvr>
    <a:masterClrMapping/>
  </p:clrMapOvr>
</p:sld>
</file>

<file path=ppt/theme/_rels/them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73B224C-7806-4760-A757-54D28AB3696C}" vid="{39934AE3-DB8B-4724-A91B-2490FE9A72A0}"/>
    </a:ext>
  </a:extLst>
</a:theme>
</file>

<file path=ppt/theme/theme10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2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F8E20D4-3434-4DD1-9003-C2B9B485E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1216</Words>
  <Application>Microsoft Macintosh PowerPoint</Application>
  <PresentationFormat>Custom</PresentationFormat>
  <Paragraphs>166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15</vt:i4>
      </vt:variant>
    </vt:vector>
  </HeadingPairs>
  <TitlesOfParts>
    <vt:vector size="33" baseType="lpstr">
      <vt:lpstr>Brush Script MT</vt:lpstr>
      <vt:lpstr>Arial</vt:lpstr>
      <vt:lpstr>Arial Black</vt:lpstr>
      <vt:lpstr>Calibri</vt:lpstr>
      <vt:lpstr>Calibri Light</vt:lpstr>
      <vt:lpstr>Calisto MT</vt:lpstr>
      <vt:lpstr>Century Gothic</vt:lpstr>
      <vt:lpstr>Wingdings</vt:lpstr>
      <vt:lpstr>Wingdings 2</vt:lpstr>
      <vt:lpstr>Theme1</vt:lpstr>
      <vt:lpstr>1_HDOfficeLightV0</vt:lpstr>
      <vt:lpstr>2_HDOfficeLightV0</vt:lpstr>
      <vt:lpstr>1_Theme1</vt:lpstr>
      <vt:lpstr>Custom Design</vt:lpstr>
      <vt:lpstr>Genesis</vt:lpstr>
      <vt:lpstr>Capital</vt:lpstr>
      <vt:lpstr>2_Theme1</vt:lpstr>
      <vt:lpstr>1_Custom Design</vt:lpstr>
      <vt:lpstr>NIST PQC Standardization - The second round candidates</vt:lpstr>
      <vt:lpstr>Where are we? </vt:lpstr>
      <vt:lpstr>Outline </vt:lpstr>
      <vt:lpstr>The 1st Round Candidates</vt:lpstr>
      <vt:lpstr>Evaluation of the 1st Round </vt:lpstr>
      <vt:lpstr>Selection of second round candidates</vt:lpstr>
      <vt:lpstr>More on selections</vt:lpstr>
      <vt:lpstr>The 2nd round candidates</vt:lpstr>
      <vt:lpstr>Review of the 2nd round candidates</vt:lpstr>
      <vt:lpstr>Second round evaluation</vt:lpstr>
      <vt:lpstr>Tradeoffs</vt:lpstr>
      <vt:lpstr>Tradeoff preference in applications</vt:lpstr>
      <vt:lpstr>Preparation for Migration</vt:lpstr>
      <vt:lpstr>Future plans</vt:lpstr>
      <vt:lpstr>Information on NIST PQC Standardization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2016-11-08T17:19:05Z</dcterms:created>
  <dcterms:modified xsi:type="dcterms:W3CDTF">2019-04-30T20:11:15Z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